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59" r:id="rId6"/>
    <p:sldId id="258" r:id="rId7"/>
    <p:sldId id="263" r:id="rId8"/>
    <p:sldId id="264" r:id="rId9"/>
    <p:sldId id="265" r:id="rId10"/>
    <p:sldId id="266" r:id="rId11"/>
    <p:sldId id="267" r:id="rId12"/>
    <p:sldId id="262" r:id="rId13"/>
    <p:sldId id="268" r:id="rId14"/>
    <p:sldId id="269" r:id="rId15"/>
    <p:sldId id="270" r:id="rId16"/>
    <p:sldId id="282" r:id="rId17"/>
    <p:sldId id="271" r:id="rId18"/>
    <p:sldId id="272" r:id="rId19"/>
    <p:sldId id="273" r:id="rId20"/>
    <p:sldId id="274" r:id="rId21"/>
    <p:sldId id="275" r:id="rId22"/>
    <p:sldId id="276" r:id="rId23"/>
    <p:sldId id="280" r:id="rId24"/>
    <p:sldId id="281" r:id="rId25"/>
    <p:sldId id="283" r:id="rId26"/>
    <p:sldId id="285" r:id="rId27"/>
    <p:sldId id="284" r:id="rId28"/>
    <p:sldId id="286" r:id="rId29"/>
    <p:sldId id="287" r:id="rId30"/>
    <p:sldId id="290" r:id="rId31"/>
    <p:sldId id="289" r:id="rId32"/>
    <p:sldId id="278" r:id="rId33"/>
    <p:sldId id="277" r:id="rId34"/>
    <p:sldId id="27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0282B6-3609-4B11-B0A9-85468AC49FAD}">
          <p14:sldIdLst>
            <p14:sldId id="256"/>
          </p14:sldIdLst>
        </p14:section>
        <p14:section name="About us" id="{2C381C25-8183-4C23-AFD1-C5BDC22DF631}">
          <p14:sldIdLst>
            <p14:sldId id="257"/>
            <p14:sldId id="260"/>
          </p14:sldIdLst>
        </p14:section>
        <p14:section name="Agenda" id="{90557404-6842-43F9-90E8-F2155310734E}">
          <p14:sldIdLst>
            <p14:sldId id="261"/>
          </p14:sldIdLst>
        </p14:section>
        <p14:section name="Project Overview" id="{424E56B6-D4AD-4719-BB2B-38E2D66766F1}">
          <p14:sldIdLst>
            <p14:sldId id="259"/>
          </p14:sldIdLst>
        </p14:section>
        <p14:section name="Technology stack" id="{568CB32E-227D-4483-B574-173F0718CEFE}">
          <p14:sldIdLst>
            <p14:sldId id="258"/>
            <p14:sldId id="263"/>
            <p14:sldId id="264"/>
            <p14:sldId id="265"/>
            <p14:sldId id="266"/>
          </p14:sldIdLst>
        </p14:section>
        <p14:section name="System Architecture" id="{F388E95D-3E2F-4056-9B25-53DBB87B68A6}">
          <p14:sldIdLst>
            <p14:sldId id="267"/>
            <p14:sldId id="262"/>
            <p14:sldId id="268"/>
            <p14:sldId id="269"/>
          </p14:sldIdLst>
        </p14:section>
        <p14:section name="Code Implementation" id="{39C28A57-408A-45E4-8680-DE371F65454F}">
          <p14:sldIdLst>
            <p14:sldId id="270"/>
          </p14:sldIdLst>
        </p14:section>
        <p14:section name="MQTT Integration" id="{75A211AB-0036-4D66-807E-0F6BA2903B7C}">
          <p14:sldIdLst>
            <p14:sldId id="282"/>
            <p14:sldId id="271"/>
            <p14:sldId id="272"/>
            <p14:sldId id="273"/>
            <p14:sldId id="274"/>
            <p14:sldId id="275"/>
            <p14:sldId id="276"/>
          </p14:sldIdLst>
        </p14:section>
        <p14:section name="Flutter Application" id="{08CB3646-71F2-423C-A763-AE8B6FEB6F82}">
          <p14:sldIdLst>
            <p14:sldId id="280"/>
            <p14:sldId id="281"/>
            <p14:sldId id="283"/>
            <p14:sldId id="285"/>
            <p14:sldId id="284"/>
            <p14:sldId id="286"/>
            <p14:sldId id="287"/>
            <p14:sldId id="290"/>
            <p14:sldId id="289"/>
          </p14:sldIdLst>
        </p14:section>
        <p14:section name="Refrences" id="{723BB557-80C2-4F41-9426-AC8325FB67EB}">
          <p14:sldIdLst>
            <p14:sldId id="278"/>
          </p14:sldIdLst>
        </p14:section>
        <p14:section name="Acknowledgement" id="{78B61C8F-4364-445D-9428-FB97AA04B7BC}">
          <p14:sldIdLst>
            <p14:sldId id="277"/>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p:scale>
          <a:sx n="72" d="100"/>
          <a:sy n="72" d="100"/>
        </p:scale>
        <p:origin x="6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AFDB129-1BF3-48B7-A211-52F3F18EC4DC}" type="datetimeFigureOut">
              <a:rPr lang="en-GB" smtClean="0"/>
              <a:t>13/09/2024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06C545-F8B6-4645-940C-9887A65D8DF7}" type="slidenum">
              <a:rPr lang="en-GB" smtClean="0"/>
              <a:t>‹#›</a:t>
            </a:fld>
            <a:endParaRPr lang="en-GB"/>
          </a:p>
        </p:txBody>
      </p:sp>
    </p:spTree>
    <p:extLst>
      <p:ext uri="{BB962C8B-B14F-4D97-AF65-F5344CB8AC3E}">
        <p14:creationId xmlns:p14="http://schemas.microsoft.com/office/powerpoint/2010/main" val="2499102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FDB129-1BF3-48B7-A211-52F3F18EC4DC}" type="datetimeFigureOut">
              <a:rPr lang="en-GB" smtClean="0"/>
              <a:t>13/09/2024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06C545-F8B6-4645-940C-9887A65D8DF7}" type="slidenum">
              <a:rPr lang="en-GB" smtClean="0"/>
              <a:t>‹#›</a:t>
            </a:fld>
            <a:endParaRPr lang="en-GB"/>
          </a:p>
        </p:txBody>
      </p:sp>
    </p:spTree>
    <p:extLst>
      <p:ext uri="{BB962C8B-B14F-4D97-AF65-F5344CB8AC3E}">
        <p14:creationId xmlns:p14="http://schemas.microsoft.com/office/powerpoint/2010/main" val="1646158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FDB129-1BF3-48B7-A211-52F3F18EC4DC}" type="datetimeFigureOut">
              <a:rPr lang="en-GB" smtClean="0"/>
              <a:t>13/09/2024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06C545-F8B6-4645-940C-9887A65D8DF7}" type="slidenum">
              <a:rPr lang="en-GB" smtClean="0"/>
              <a:t>‹#›</a:t>
            </a:fld>
            <a:endParaRPr lang="en-GB"/>
          </a:p>
        </p:txBody>
      </p:sp>
    </p:spTree>
    <p:extLst>
      <p:ext uri="{BB962C8B-B14F-4D97-AF65-F5344CB8AC3E}">
        <p14:creationId xmlns:p14="http://schemas.microsoft.com/office/powerpoint/2010/main" val="2313830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AFDB129-1BF3-48B7-A211-52F3F18EC4DC}" type="datetimeFigureOut">
              <a:rPr lang="en-GB" smtClean="0"/>
              <a:t>13/09/2024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06C545-F8B6-4645-940C-9887A65D8DF7}" type="slidenum">
              <a:rPr lang="en-GB" smtClean="0"/>
              <a:t>‹#›</a:t>
            </a:fld>
            <a:endParaRPr lang="en-GB"/>
          </a:p>
        </p:txBody>
      </p:sp>
    </p:spTree>
    <p:extLst>
      <p:ext uri="{BB962C8B-B14F-4D97-AF65-F5344CB8AC3E}">
        <p14:creationId xmlns:p14="http://schemas.microsoft.com/office/powerpoint/2010/main" val="361674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FDB129-1BF3-48B7-A211-52F3F18EC4DC}" type="datetimeFigureOut">
              <a:rPr lang="en-GB" smtClean="0"/>
              <a:t>13/09/2024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B06C545-F8B6-4645-940C-9887A65D8DF7}" type="slidenum">
              <a:rPr lang="en-GB" smtClean="0"/>
              <a:t>‹#›</a:t>
            </a:fld>
            <a:endParaRPr lang="en-GB"/>
          </a:p>
        </p:txBody>
      </p:sp>
    </p:spTree>
    <p:extLst>
      <p:ext uri="{BB962C8B-B14F-4D97-AF65-F5344CB8AC3E}">
        <p14:creationId xmlns:p14="http://schemas.microsoft.com/office/powerpoint/2010/main" val="1262884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9AFDB129-1BF3-48B7-A211-52F3F18EC4DC}" type="datetimeFigureOut">
              <a:rPr lang="en-GB" smtClean="0"/>
              <a:t>13/09/2024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06C545-F8B6-4645-940C-9887A65D8DF7}" type="slidenum">
              <a:rPr lang="en-GB" smtClean="0"/>
              <a:t>‹#›</a:t>
            </a:fld>
            <a:endParaRPr lang="en-GB"/>
          </a:p>
        </p:txBody>
      </p:sp>
    </p:spTree>
    <p:extLst>
      <p:ext uri="{BB962C8B-B14F-4D97-AF65-F5344CB8AC3E}">
        <p14:creationId xmlns:p14="http://schemas.microsoft.com/office/powerpoint/2010/main" val="3381733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9AFDB129-1BF3-48B7-A211-52F3F18EC4DC}" type="datetimeFigureOut">
              <a:rPr lang="en-GB" smtClean="0"/>
              <a:t>13/09/2024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B06C545-F8B6-4645-940C-9887A65D8DF7}" type="slidenum">
              <a:rPr lang="en-GB" smtClean="0"/>
              <a:t>‹#›</a:t>
            </a:fld>
            <a:endParaRPr lang="en-GB"/>
          </a:p>
        </p:txBody>
      </p:sp>
    </p:spTree>
    <p:extLst>
      <p:ext uri="{BB962C8B-B14F-4D97-AF65-F5344CB8AC3E}">
        <p14:creationId xmlns:p14="http://schemas.microsoft.com/office/powerpoint/2010/main" val="208061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9AFDB129-1BF3-48B7-A211-52F3F18EC4DC}" type="datetimeFigureOut">
              <a:rPr lang="en-GB" smtClean="0"/>
              <a:t>13/09/2024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B06C545-F8B6-4645-940C-9887A65D8DF7}" type="slidenum">
              <a:rPr lang="en-GB" smtClean="0"/>
              <a:t>‹#›</a:t>
            </a:fld>
            <a:endParaRPr lang="en-GB"/>
          </a:p>
        </p:txBody>
      </p:sp>
    </p:spTree>
    <p:extLst>
      <p:ext uri="{BB962C8B-B14F-4D97-AF65-F5344CB8AC3E}">
        <p14:creationId xmlns:p14="http://schemas.microsoft.com/office/powerpoint/2010/main" val="250029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DB129-1BF3-48B7-A211-52F3F18EC4DC}" type="datetimeFigureOut">
              <a:rPr lang="en-GB" smtClean="0"/>
              <a:t>13/09/2024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B06C545-F8B6-4645-940C-9887A65D8DF7}" type="slidenum">
              <a:rPr lang="en-GB" smtClean="0"/>
              <a:t>‹#›</a:t>
            </a:fld>
            <a:endParaRPr lang="en-GB"/>
          </a:p>
        </p:txBody>
      </p:sp>
    </p:spTree>
    <p:extLst>
      <p:ext uri="{BB962C8B-B14F-4D97-AF65-F5344CB8AC3E}">
        <p14:creationId xmlns:p14="http://schemas.microsoft.com/office/powerpoint/2010/main" val="825026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FDB129-1BF3-48B7-A211-52F3F18EC4DC}" type="datetimeFigureOut">
              <a:rPr lang="en-GB" smtClean="0"/>
              <a:t>13/09/2024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06C545-F8B6-4645-940C-9887A65D8DF7}" type="slidenum">
              <a:rPr lang="en-GB" smtClean="0"/>
              <a:t>‹#›</a:t>
            </a:fld>
            <a:endParaRPr lang="en-GB"/>
          </a:p>
        </p:txBody>
      </p:sp>
    </p:spTree>
    <p:extLst>
      <p:ext uri="{BB962C8B-B14F-4D97-AF65-F5344CB8AC3E}">
        <p14:creationId xmlns:p14="http://schemas.microsoft.com/office/powerpoint/2010/main" val="4180832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FDB129-1BF3-48B7-A211-52F3F18EC4DC}" type="datetimeFigureOut">
              <a:rPr lang="en-GB" smtClean="0"/>
              <a:t>13/09/2024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B06C545-F8B6-4645-940C-9887A65D8DF7}" type="slidenum">
              <a:rPr lang="en-GB" smtClean="0"/>
              <a:t>‹#›</a:t>
            </a:fld>
            <a:endParaRPr lang="en-GB"/>
          </a:p>
        </p:txBody>
      </p:sp>
    </p:spTree>
    <p:extLst>
      <p:ext uri="{BB962C8B-B14F-4D97-AF65-F5344CB8AC3E}">
        <p14:creationId xmlns:p14="http://schemas.microsoft.com/office/powerpoint/2010/main" val="412944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DB129-1BF3-48B7-A211-52F3F18EC4DC}" type="datetimeFigureOut">
              <a:rPr lang="en-GB" smtClean="0"/>
              <a:t>13/09/2024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6C545-F8B6-4645-940C-9887A65D8DF7}" type="slidenum">
              <a:rPr lang="en-GB" smtClean="0"/>
              <a:t>‹#›</a:t>
            </a:fld>
            <a:endParaRPr lang="en-GB"/>
          </a:p>
        </p:txBody>
      </p:sp>
    </p:spTree>
    <p:extLst>
      <p:ext uri="{BB962C8B-B14F-4D97-AF65-F5344CB8AC3E}">
        <p14:creationId xmlns:p14="http://schemas.microsoft.com/office/powerpoint/2010/main" val="795911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hyperlink" Target="https://www.bing.com/ck/a?!&amp;&amp;p=9971cf5d1bb2a92bJmltdHM9MTcyNjE4NTYwMCZpZ3VpZD0zMDdlMTRhNi1mNmU1LTYwOGEtMTEzMS0wMDI3ZjJlNTY2YjYmaW5zaWQ9NTI0OA&amp;ptn=3&amp;ver=2&amp;hsh=3&amp;fclid=307e14a6-f6e5-608a-1131-0027f2e566b6&amp;psq=hive+mqtt+broker&amp;u=a1aHR0cHM6Ly93d3cuaGl2ZW1xLmNvbS8&amp;ntb=1"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eb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7"/>
          <p:cNvSpPr/>
          <p:nvPr/>
        </p:nvSpPr>
        <p:spPr>
          <a:xfrm>
            <a:off x="0" y="0"/>
            <a:ext cx="12192000" cy="6858000"/>
          </a:xfrm>
          <a:prstGeom prst="rect">
            <a:avLst/>
          </a:prstGeom>
          <a:solidFill>
            <a:schemeClr val="tx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746975" y="643944"/>
            <a:ext cx="5138670" cy="2308324"/>
          </a:xfrm>
          <a:prstGeom prst="rect">
            <a:avLst/>
          </a:prstGeom>
          <a:noFill/>
        </p:spPr>
        <p:txBody>
          <a:bodyPr wrap="square" rtlCol="0">
            <a:spAutoFit/>
          </a:bodyPr>
          <a:lstStyle/>
          <a:p>
            <a:r>
              <a:rPr lang="en-US" sz="7200" b="1" dirty="0" smtClean="0">
                <a:solidFill>
                  <a:schemeClr val="bg1"/>
                </a:solidFill>
                <a:latin typeface="Times New Roman" panose="02020603050405020304" pitchFamily="18" charset="0"/>
                <a:cs typeface="Times New Roman" panose="02020603050405020304" pitchFamily="18" charset="0"/>
              </a:rPr>
              <a:t>SMART CAR</a:t>
            </a:r>
            <a:endParaRPr lang="en-GB" sz="7200" b="1" dirty="0">
              <a:solidFill>
                <a:schemeClr val="bg1"/>
              </a:solidFill>
              <a:latin typeface="Times New Roman" panose="02020603050405020304" pitchFamily="18" charset="0"/>
              <a:cs typeface="Times New Roman" panose="02020603050405020304" pitchFamily="18" charset="0"/>
            </a:endParaRPr>
          </a:p>
        </p:txBody>
      </p:sp>
      <p:pic>
        <p:nvPicPr>
          <p:cNvPr id="11" name="Content Placeholder 10"/>
          <p:cNvPicPr>
            <a:picLocks noGrp="1" noChangeAspect="1"/>
          </p:cNvPicPr>
          <p:nvPr>
            <p:ph sz="half" idx="2"/>
          </p:nvPr>
        </p:nvPicPr>
        <p:blipFill rotWithShape="1">
          <a:blip r:embed="rId3"/>
          <a:srcRect l="27220" t="58891" r="62771" b="22996"/>
          <a:stretch/>
        </p:blipFill>
        <p:spPr>
          <a:xfrm>
            <a:off x="9939131" y="4688677"/>
            <a:ext cx="1604462" cy="1632610"/>
          </a:xfrm>
          <a:prstGeom prst="rect">
            <a:avLst/>
          </a:prstGeom>
        </p:spPr>
      </p:pic>
      <p:cxnSp>
        <p:nvCxnSpPr>
          <p:cNvPr id="13" name="Straight Connector 12"/>
          <p:cNvCxnSpPr/>
          <p:nvPr/>
        </p:nvCxnSpPr>
        <p:spPr>
          <a:xfrm>
            <a:off x="746975" y="3127513"/>
            <a:ext cx="4474382" cy="13252"/>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746975" y="3236124"/>
            <a:ext cx="3750365" cy="1107996"/>
          </a:xfrm>
          <a:prstGeom prst="rect">
            <a:avLst/>
          </a:prstGeom>
          <a:noFill/>
        </p:spPr>
        <p:txBody>
          <a:bodyPr wrap="square" rtlCol="0">
            <a:spAutoFit/>
          </a:bodyPr>
          <a:lstStyle/>
          <a:p>
            <a:r>
              <a:rPr lang="en-US" sz="6600" b="1" dirty="0" smtClean="0">
                <a:solidFill>
                  <a:schemeClr val="bg1"/>
                </a:solidFill>
                <a:latin typeface="Times New Roman" panose="02020603050405020304" pitchFamily="18" charset="0"/>
                <a:cs typeface="Times New Roman" panose="02020603050405020304" pitchFamily="18" charset="0"/>
              </a:rPr>
              <a:t>AZZA</a:t>
            </a:r>
            <a:endParaRPr lang="en-GB" sz="6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3341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8200" y="2066994"/>
            <a:ext cx="6145924" cy="5416868"/>
          </a:xfrm>
          <a:prstGeom prst="rect">
            <a:avLst/>
          </a:prstGeom>
          <a:noFill/>
        </p:spPr>
        <p:txBody>
          <a:bodyPr wrap="square" rtlCol="0">
            <a:spAutoFit/>
          </a:bodyPr>
          <a:lstStyle/>
          <a:p>
            <a:pPr marL="571500" indent="-571500">
              <a:buAutoNum type="romanUcPeriod" startAt="2"/>
            </a:pPr>
            <a:r>
              <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Platforms</a:t>
            </a:r>
          </a:p>
          <a:p>
            <a:endPar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q"/>
            </a:pPr>
            <a:r>
              <a:rPr lang="en-US" sz="2800"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r>
              <a:rPr lang="en-US"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IDE</a:t>
            </a:r>
          </a:p>
          <a:p>
            <a:pPr marL="800100" lvl="1" indent="-342900">
              <a:lnSpc>
                <a:spcPct val="150000"/>
              </a:lnSpc>
              <a:buFont typeface="Wingdings" panose="05000000000000000000" pitchFamily="2" charset="2"/>
              <a:buChar char="q"/>
            </a:pPr>
            <a:r>
              <a:rPr lang="en-US" sz="2800"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PlatformIO</a:t>
            </a:r>
            <a:endParaRPr lang="en-US"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q"/>
            </a:pPr>
            <a:r>
              <a:rPr lang="en-US" sz="2800"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HiveMQ</a:t>
            </a:r>
            <a:endParaRPr lang="en-US"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q"/>
            </a:pPr>
            <a:r>
              <a:rPr lang="en-US"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Flutter</a:t>
            </a:r>
          </a:p>
          <a:p>
            <a:pPr marL="800100" lvl="1" indent="-342900">
              <a:lnSpc>
                <a:spcPct val="150000"/>
              </a:lnSpc>
              <a:buFont typeface="Wingdings" panose="05000000000000000000" pitchFamily="2" charset="2"/>
              <a:buChar char="q"/>
            </a:pPr>
            <a:r>
              <a:rPr lang="en-US" sz="28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Firebase</a:t>
            </a:r>
          </a:p>
          <a:p>
            <a:pPr marL="800100" lvl="1" indent="-342900">
              <a:buFont typeface="Wingdings" panose="05000000000000000000" pitchFamily="2" charset="2"/>
              <a:buChar char="q"/>
            </a:pPr>
            <a:endParaRPr lang="en-US" sz="2400" dirty="0" smtClean="0">
              <a:latin typeface="Times New Roman" panose="02020603050405020304" pitchFamily="18" charset="0"/>
              <a:cs typeface="Times New Roman" panose="02020603050405020304" pitchFamily="18" charset="0"/>
            </a:endParaRPr>
          </a:p>
          <a:p>
            <a:pPr lvl="1"/>
            <a:endParaRPr lang="en-US" sz="2400" dirty="0" smtClean="0">
              <a:latin typeface="Times New Roman" panose="02020603050405020304" pitchFamily="18" charset="0"/>
              <a:cs typeface="Times New Roman" panose="02020603050405020304" pitchFamily="18" charset="0"/>
            </a:endParaRPr>
          </a:p>
          <a:p>
            <a:pPr marL="971550" lvl="1" indent="-514350">
              <a:buFont typeface="Wingdings" panose="05000000000000000000" pitchFamily="2" charset="2"/>
              <a:buChar char="q"/>
            </a:pPr>
            <a:endParaRPr lang="en-GB" sz="2400" dirty="0">
              <a:latin typeface="Times New Roman" panose="02020603050405020304" pitchFamily="18" charset="0"/>
              <a:cs typeface="Times New Roman" panose="02020603050405020304" pitchFamily="18" charset="0"/>
            </a:endParaRPr>
          </a:p>
        </p:txBody>
      </p:sp>
      <p:sp>
        <p:nvSpPr>
          <p:cNvPr id="7" name="Rectangle 6"/>
          <p:cNvSpPr/>
          <p:nvPr/>
        </p:nvSpPr>
        <p:spPr>
          <a:xfrm>
            <a:off x="838200" y="717629"/>
            <a:ext cx="7520189" cy="1107996"/>
          </a:xfrm>
          <a:prstGeom prst="rect">
            <a:avLst/>
          </a:prstGeom>
          <a:noFill/>
        </p:spPr>
        <p:txBody>
          <a:bodyPr wrap="square" lIns="91440" tIns="45720" rIns="91440" bIns="45720">
            <a:spAutoFit/>
          </a:bodyPr>
          <a:lstStyle/>
          <a:p>
            <a:r>
              <a:rPr lang="en-US" sz="6600" b="1" u="sng"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Technology Stack</a:t>
            </a:r>
            <a:endParaRPr lang="en-US" sz="6600" b="1" u="sng"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pic>
        <p:nvPicPr>
          <p:cNvPr id="9" name="Picture 8"/>
          <p:cNvPicPr>
            <a:picLocks noChangeAspect="1"/>
          </p:cNvPicPr>
          <p:nvPr/>
        </p:nvPicPr>
        <p:blipFill>
          <a:blip r:embed="rId2"/>
          <a:stretch>
            <a:fillRect/>
          </a:stretch>
        </p:blipFill>
        <p:spPr>
          <a:xfrm>
            <a:off x="5581664" y="1825625"/>
            <a:ext cx="1848656" cy="1828800"/>
          </a:xfrm>
          <a:prstGeom prst="rect">
            <a:avLst/>
          </a:prstGeom>
        </p:spPr>
      </p:pic>
      <p:pic>
        <p:nvPicPr>
          <p:cNvPr id="10" name="Picture 9"/>
          <p:cNvPicPr>
            <a:picLocks noChangeAspect="1"/>
          </p:cNvPicPr>
          <p:nvPr/>
        </p:nvPicPr>
        <p:blipFill>
          <a:blip r:embed="rId3"/>
          <a:stretch>
            <a:fillRect/>
          </a:stretch>
        </p:blipFill>
        <p:spPr>
          <a:xfrm>
            <a:off x="7678015" y="1679575"/>
            <a:ext cx="2120900" cy="2120900"/>
          </a:xfrm>
          <a:prstGeom prst="ellipse">
            <a:avLst/>
          </a:prstGeom>
        </p:spPr>
      </p:pic>
      <p:pic>
        <p:nvPicPr>
          <p:cNvPr id="12" name="Picture 11"/>
          <p:cNvPicPr>
            <a:picLocks noChangeAspect="1"/>
          </p:cNvPicPr>
          <p:nvPr/>
        </p:nvPicPr>
        <p:blipFill>
          <a:blip r:embed="rId4"/>
          <a:stretch>
            <a:fillRect/>
          </a:stretch>
        </p:blipFill>
        <p:spPr>
          <a:xfrm>
            <a:off x="5581664" y="3951726"/>
            <a:ext cx="2096351" cy="2161297"/>
          </a:xfrm>
          <a:prstGeom prst="ellipse">
            <a:avLst/>
          </a:prstGeom>
        </p:spPr>
      </p:pic>
      <p:pic>
        <p:nvPicPr>
          <p:cNvPr id="14" name="Picture 13"/>
          <p:cNvPicPr>
            <a:picLocks noChangeAspect="1"/>
          </p:cNvPicPr>
          <p:nvPr/>
        </p:nvPicPr>
        <p:blipFill>
          <a:blip r:embed="rId5"/>
          <a:stretch>
            <a:fillRect/>
          </a:stretch>
        </p:blipFill>
        <p:spPr>
          <a:xfrm>
            <a:off x="7844264" y="4055048"/>
            <a:ext cx="1954651" cy="1954651"/>
          </a:xfrm>
          <a:prstGeom prst="rect">
            <a:avLst/>
          </a:prstGeom>
        </p:spPr>
      </p:pic>
      <p:pic>
        <p:nvPicPr>
          <p:cNvPr id="15" name="Picture 14"/>
          <p:cNvPicPr>
            <a:picLocks noChangeAspect="1"/>
          </p:cNvPicPr>
          <p:nvPr/>
        </p:nvPicPr>
        <p:blipFill>
          <a:blip r:embed="rId6"/>
          <a:stretch>
            <a:fillRect/>
          </a:stretch>
        </p:blipFill>
        <p:spPr>
          <a:xfrm>
            <a:off x="4483297" y="2895901"/>
            <a:ext cx="5390118" cy="1517048"/>
          </a:xfrm>
          <a:prstGeom prst="rect">
            <a:avLst/>
          </a:prstGeom>
        </p:spPr>
      </p:pic>
    </p:spTree>
    <p:extLst>
      <p:ext uri="{BB962C8B-B14F-4D97-AF65-F5344CB8AC3E}">
        <p14:creationId xmlns:p14="http://schemas.microsoft.com/office/powerpoint/2010/main" val="28799185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48050" y="1572644"/>
            <a:ext cx="8134350" cy="4888248"/>
          </a:xfrm>
          <a:prstGeom prst="rect">
            <a:avLst/>
          </a:prstGeom>
        </p:spPr>
      </p:pic>
      <p:sp>
        <p:nvSpPr>
          <p:cNvPr id="7" name="Rectangle 6"/>
          <p:cNvSpPr/>
          <p:nvPr/>
        </p:nvSpPr>
        <p:spPr>
          <a:xfrm>
            <a:off x="1261585" y="398993"/>
            <a:ext cx="7520189" cy="1107996"/>
          </a:xfrm>
          <a:prstGeom prst="rect">
            <a:avLst/>
          </a:prstGeom>
          <a:noFill/>
        </p:spPr>
        <p:txBody>
          <a:bodyPr wrap="square" lIns="91440" tIns="45720" rIns="91440" bIns="45720">
            <a:spAutoFit/>
          </a:bodyPr>
          <a:lstStyle/>
          <a:p>
            <a:r>
              <a:rPr lang="en-US" sz="6600" b="1" u="sng"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Technology Stack</a:t>
            </a:r>
            <a:endParaRPr lang="en-US" sz="6600" b="1" u="sng"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sp>
        <p:nvSpPr>
          <p:cNvPr id="4" name="Cloud 3"/>
          <p:cNvSpPr/>
          <p:nvPr/>
        </p:nvSpPr>
        <p:spPr>
          <a:xfrm>
            <a:off x="343941" y="1572644"/>
            <a:ext cx="2913609" cy="1562100"/>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smtClean="0">
                <a:latin typeface="Times New Roman" panose="02020603050405020304" pitchFamily="18" charset="0"/>
                <a:cs typeface="Times New Roman" panose="02020603050405020304" pitchFamily="18" charset="0"/>
              </a:rPr>
              <a:t>Data Flow       &amp; Connections</a:t>
            </a:r>
            <a:endParaRPr lang="en-GB"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0158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Content Placeholder 14" descr="A machine with wires on top of it&#10;&#10;Description automatically generated">
            <a:extLst>
              <a:ext uri="{FF2B5EF4-FFF2-40B4-BE49-F238E27FC236}">
                <a16:creationId xmlns="" xmlns:a16="http://schemas.microsoft.com/office/drawing/2014/main" xmlns:lc="http://schemas.openxmlformats.org/drawingml/2006/lockedCanvas" id="{039B063E-9100-CAF0-6629-ABD761DD0AD8}"/>
              </a:ext>
            </a:extLst>
          </p:cNvPr>
          <p:cNvPicPr>
            <a:picLocks noGrp="1" noChangeAspect="1"/>
          </p:cNvPicPr>
          <p:nvPr/>
        </p:nvPicPr>
        <p:blipFill>
          <a:blip r:embed="rId2">
            <a:alphaModFix amt="40000"/>
          </a:blip>
          <a:srcRect t="29689" b="28124"/>
          <a:stretch/>
        </p:blipFill>
        <p:spPr>
          <a:xfrm>
            <a:off x="11" y="5"/>
            <a:ext cx="12191979" cy="6857990"/>
          </a:xfrm>
          <a:prstGeom prst="rect">
            <a:avLst/>
          </a:prstGeom>
        </p:spPr>
      </p:pic>
      <p:pic>
        <p:nvPicPr>
          <p:cNvPr id="8" name="Picture 7"/>
          <p:cNvPicPr>
            <a:picLocks noChangeAspect="1"/>
          </p:cNvPicPr>
          <p:nvPr/>
        </p:nvPicPr>
        <p:blipFill>
          <a:blip r:embed="rId3"/>
          <a:stretch>
            <a:fillRect/>
          </a:stretch>
        </p:blipFill>
        <p:spPr>
          <a:xfrm>
            <a:off x="840792" y="3419855"/>
            <a:ext cx="10510415" cy="18290"/>
          </a:xfrm>
          <a:prstGeom prst="rect">
            <a:avLst/>
          </a:prstGeom>
        </p:spPr>
      </p:pic>
      <p:sp>
        <p:nvSpPr>
          <p:cNvPr id="10" name="TextBox 9">
            <a:extLst>
              <a:ext uri="{FF2B5EF4-FFF2-40B4-BE49-F238E27FC236}">
                <a16:creationId xmlns:a16="http://schemas.microsoft.com/office/drawing/2014/main" xmlns="" id="{B09C0865-362E-8BF3-D4BF-0B6434B2D129}"/>
              </a:ext>
            </a:extLst>
          </p:cNvPr>
          <p:cNvSpPr txBox="1"/>
          <p:nvPr/>
        </p:nvSpPr>
        <p:spPr>
          <a:xfrm>
            <a:off x="841248" y="3502152"/>
            <a:ext cx="10506456" cy="16689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457200" indent="-457200">
              <a:lnSpc>
                <a:spcPct val="90000"/>
              </a:lnSpc>
              <a:spcAft>
                <a:spcPts val="600"/>
              </a:spcAft>
              <a:buFont typeface="Arial" panose="020B0604020202020204" pitchFamily="34" charset="0"/>
              <a:buChar char="•"/>
            </a:pPr>
            <a:r>
              <a:rPr lang="en-US" sz="2800" dirty="0">
                <a:solidFill>
                  <a:prstClr val="white"/>
                </a:solidFill>
                <a:latin typeface="Times New Roman"/>
                <a:cs typeface="Times New Roman"/>
              </a:rPr>
              <a:t>We connect to the </a:t>
            </a:r>
            <a:r>
              <a:rPr lang="en-US" sz="2800" dirty="0" smtClean="0">
                <a:solidFill>
                  <a:prstClr val="white"/>
                </a:solidFill>
                <a:latin typeface="Times New Roman"/>
                <a:cs typeface="Times New Roman"/>
              </a:rPr>
              <a:t>ESP32</a:t>
            </a:r>
          </a:p>
          <a:p>
            <a:pPr>
              <a:lnSpc>
                <a:spcPct val="90000"/>
              </a:lnSpc>
              <a:spcAft>
                <a:spcPts val="600"/>
              </a:spcAft>
            </a:pPr>
            <a:r>
              <a:rPr lang="en-US" sz="2800" dirty="0" smtClean="0">
                <a:solidFill>
                  <a:prstClr val="white"/>
                </a:solidFill>
                <a:latin typeface="Times New Roman"/>
                <a:cs typeface="Times New Roman"/>
              </a:rPr>
              <a:t>(IR </a:t>
            </a:r>
            <a:r>
              <a:rPr lang="en-US" sz="2800" dirty="0">
                <a:solidFill>
                  <a:prstClr val="white"/>
                </a:solidFill>
                <a:latin typeface="Times New Roman"/>
                <a:cs typeface="Times New Roman"/>
              </a:rPr>
              <a:t>, </a:t>
            </a:r>
            <a:r>
              <a:rPr lang="en-US" sz="2800" dirty="0" smtClean="0">
                <a:solidFill>
                  <a:prstClr val="white"/>
                </a:solidFill>
                <a:latin typeface="Times New Roman"/>
                <a:cs typeface="Times New Roman"/>
              </a:rPr>
              <a:t>Flame </a:t>
            </a:r>
            <a:r>
              <a:rPr lang="en-US" sz="2800" dirty="0">
                <a:solidFill>
                  <a:prstClr val="white"/>
                </a:solidFill>
                <a:latin typeface="Times New Roman"/>
                <a:cs typeface="Times New Roman"/>
              </a:rPr>
              <a:t>, </a:t>
            </a:r>
            <a:r>
              <a:rPr lang="en-US" sz="2800" dirty="0" smtClean="0">
                <a:solidFill>
                  <a:prstClr val="white"/>
                </a:solidFill>
                <a:latin typeface="Times New Roman"/>
                <a:cs typeface="Times New Roman"/>
              </a:rPr>
              <a:t>DHT11 </a:t>
            </a:r>
            <a:r>
              <a:rPr lang="en-US" sz="2800" dirty="0">
                <a:solidFill>
                  <a:prstClr val="white"/>
                </a:solidFill>
                <a:latin typeface="Times New Roman"/>
                <a:cs typeface="Times New Roman"/>
              </a:rPr>
              <a:t>, </a:t>
            </a:r>
            <a:r>
              <a:rPr lang="en-US" sz="2800" dirty="0" smtClean="0">
                <a:solidFill>
                  <a:prstClr val="white"/>
                </a:solidFill>
                <a:latin typeface="Times New Roman"/>
                <a:cs typeface="Times New Roman"/>
              </a:rPr>
              <a:t>Buzzer </a:t>
            </a:r>
            <a:r>
              <a:rPr lang="en-US" sz="2800" dirty="0">
                <a:solidFill>
                  <a:prstClr val="white"/>
                </a:solidFill>
                <a:latin typeface="Times New Roman"/>
                <a:cs typeface="Times New Roman"/>
              </a:rPr>
              <a:t>and </a:t>
            </a:r>
            <a:r>
              <a:rPr lang="en-US" sz="2800" dirty="0" smtClean="0">
                <a:solidFill>
                  <a:prstClr val="white"/>
                </a:solidFill>
                <a:latin typeface="Times New Roman"/>
                <a:cs typeface="Times New Roman"/>
              </a:rPr>
              <a:t>Servo </a:t>
            </a:r>
            <a:r>
              <a:rPr lang="en-US" sz="2800" dirty="0">
                <a:solidFill>
                  <a:prstClr val="white"/>
                </a:solidFill>
                <a:latin typeface="Times New Roman"/>
                <a:cs typeface="Times New Roman"/>
              </a:rPr>
              <a:t>motor ) </a:t>
            </a:r>
            <a:endParaRPr lang="en-US" sz="2800" dirty="0" smtClean="0">
              <a:solidFill>
                <a:prstClr val="white"/>
              </a:solidFill>
              <a:latin typeface="Times New Roman"/>
              <a:cs typeface="Times New Roman"/>
            </a:endParaRPr>
          </a:p>
          <a:p>
            <a:pPr marL="457200" indent="-457200">
              <a:lnSpc>
                <a:spcPct val="90000"/>
              </a:lnSpc>
              <a:spcAft>
                <a:spcPts val="600"/>
              </a:spcAft>
              <a:buFont typeface="Arial" panose="020B0604020202020204" pitchFamily="34" charset="0"/>
              <a:buChar char="•"/>
            </a:pPr>
            <a:r>
              <a:rPr lang="en-US" sz="2800" dirty="0" smtClean="0">
                <a:solidFill>
                  <a:prstClr val="white"/>
                </a:solidFill>
                <a:latin typeface="Times New Roman"/>
                <a:cs typeface="Times New Roman"/>
              </a:rPr>
              <a:t>DHT11</a:t>
            </a:r>
            <a:r>
              <a:rPr lang="en-US" sz="2800" dirty="0">
                <a:solidFill>
                  <a:prstClr val="white"/>
                </a:solidFill>
                <a:latin typeface="Times New Roman"/>
                <a:cs typeface="Times New Roman"/>
              </a:rPr>
              <a:t> </a:t>
            </a:r>
            <a:r>
              <a:rPr lang="en-US" sz="2800" dirty="0" smtClean="0">
                <a:solidFill>
                  <a:prstClr val="white"/>
                </a:solidFill>
                <a:latin typeface="Times New Roman"/>
                <a:cs typeface="Times New Roman"/>
              </a:rPr>
              <a:t>to </a:t>
            </a:r>
            <a:r>
              <a:rPr lang="en-US" sz="2800" dirty="0">
                <a:solidFill>
                  <a:prstClr val="white"/>
                </a:solidFill>
                <a:latin typeface="Times New Roman"/>
                <a:cs typeface="Times New Roman"/>
              </a:rPr>
              <a:t>measure temperature and humidity</a:t>
            </a:r>
          </a:p>
        </p:txBody>
      </p:sp>
    </p:spTree>
    <p:extLst>
      <p:ext uri="{BB962C8B-B14F-4D97-AF65-F5344CB8AC3E}">
        <p14:creationId xmlns:p14="http://schemas.microsoft.com/office/powerpoint/2010/main" val="4203248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49345" y="2489526"/>
            <a:ext cx="6758154" cy="3108543"/>
          </a:xfrm>
          <a:prstGeom prst="rect">
            <a:avLst/>
          </a:prstGeom>
        </p:spPr>
        <p:txBody>
          <a:bodyPr wrap="square">
            <a:spAutoFit/>
          </a:bodyPr>
          <a:lstStyle/>
          <a:p>
            <a:pPr marL="457200" lvl="0" indent="-457200">
              <a:buFont typeface="Arial" panose="020B0604020202020204" pitchFamily="34" charset="0"/>
              <a:buChar char="•"/>
            </a:pPr>
            <a:r>
              <a:rPr lang="en-US" sz="2800" dirty="0" smtClean="0">
                <a:solidFill>
                  <a:schemeClr val="tx2">
                    <a:lumMod val="50000"/>
                  </a:schemeClr>
                </a:solidFill>
                <a:latin typeface="Times New Roman"/>
                <a:cs typeface="Times New Roman"/>
              </a:rPr>
              <a:t>IR </a:t>
            </a:r>
            <a:r>
              <a:rPr lang="en-US" sz="2800" dirty="0">
                <a:solidFill>
                  <a:schemeClr val="tx2">
                    <a:lumMod val="50000"/>
                  </a:schemeClr>
                </a:solidFill>
                <a:latin typeface="Times New Roman"/>
                <a:cs typeface="Times New Roman"/>
              </a:rPr>
              <a:t>sensor to detect movement and used LCD to display the reading.</a:t>
            </a:r>
          </a:p>
          <a:p>
            <a:pPr marL="457200" lvl="0" indent="-457200">
              <a:buFont typeface="Arial" panose="020B0604020202020204" pitchFamily="34" charset="0"/>
              <a:buChar char="•"/>
            </a:pPr>
            <a:r>
              <a:rPr lang="en-US" sz="2800" dirty="0">
                <a:solidFill>
                  <a:schemeClr val="tx2">
                    <a:lumMod val="50000"/>
                  </a:schemeClr>
                </a:solidFill>
                <a:latin typeface="Times New Roman"/>
                <a:cs typeface="Times New Roman"/>
              </a:rPr>
              <a:t>F</a:t>
            </a:r>
            <a:r>
              <a:rPr lang="en-US" sz="2800" dirty="0" smtClean="0">
                <a:solidFill>
                  <a:schemeClr val="tx2">
                    <a:lumMod val="50000"/>
                  </a:schemeClr>
                </a:solidFill>
                <a:latin typeface="Times New Roman"/>
                <a:cs typeface="Times New Roman"/>
              </a:rPr>
              <a:t>lame </a:t>
            </a:r>
            <a:r>
              <a:rPr lang="en-US" sz="2800" dirty="0">
                <a:solidFill>
                  <a:schemeClr val="tx2">
                    <a:lumMod val="50000"/>
                  </a:schemeClr>
                </a:solidFill>
                <a:latin typeface="Times New Roman"/>
                <a:cs typeface="Times New Roman"/>
              </a:rPr>
              <a:t>sensor to detect any fire and display it </a:t>
            </a:r>
            <a:r>
              <a:rPr lang="en-US" sz="2800" dirty="0" smtClean="0">
                <a:solidFill>
                  <a:schemeClr val="tx2">
                    <a:lumMod val="50000"/>
                  </a:schemeClr>
                </a:solidFill>
                <a:latin typeface="Times New Roman"/>
                <a:cs typeface="Times New Roman"/>
              </a:rPr>
              <a:t>on</a:t>
            </a:r>
            <a:r>
              <a:rPr lang="en-US" sz="2800" dirty="0">
                <a:solidFill>
                  <a:schemeClr val="tx2">
                    <a:lumMod val="50000"/>
                  </a:schemeClr>
                </a:solidFill>
                <a:latin typeface="Times New Roman"/>
                <a:cs typeface="Times New Roman"/>
              </a:rPr>
              <a:t> the LCD. </a:t>
            </a:r>
            <a:endParaRPr lang="en-US" sz="2800" dirty="0" smtClean="0">
              <a:solidFill>
                <a:schemeClr val="tx2">
                  <a:lumMod val="50000"/>
                </a:schemeClr>
              </a:solidFill>
              <a:latin typeface="Times New Roman"/>
              <a:cs typeface="Times New Roman"/>
            </a:endParaRPr>
          </a:p>
          <a:p>
            <a:pPr marL="457200" lvl="0" indent="-457200">
              <a:buFont typeface="Arial" panose="020B0604020202020204" pitchFamily="34" charset="0"/>
              <a:buChar char="•"/>
            </a:pPr>
            <a:r>
              <a:rPr lang="en-US" sz="2800" dirty="0" smtClean="0">
                <a:solidFill>
                  <a:schemeClr val="tx2">
                    <a:lumMod val="50000"/>
                  </a:schemeClr>
                </a:solidFill>
                <a:latin typeface="Times New Roman"/>
                <a:cs typeface="Times New Roman"/>
              </a:rPr>
              <a:t>LDR sensitive to light and the LED reacts to it</a:t>
            </a:r>
          </a:p>
          <a:p>
            <a:pPr marL="457200" lvl="0" indent="-457200">
              <a:buFont typeface="Arial" panose="020B0604020202020204" pitchFamily="34" charset="0"/>
              <a:buChar char="•"/>
            </a:pPr>
            <a:endParaRPr lang="en-US" sz="2800" dirty="0">
              <a:solidFill>
                <a:schemeClr val="tx2">
                  <a:lumMod val="50000"/>
                </a:schemeClr>
              </a:solidFill>
              <a:latin typeface="Times New Roman"/>
              <a:cs typeface="Times New Roman"/>
            </a:endParaRPr>
          </a:p>
        </p:txBody>
      </p:sp>
      <p:pic>
        <p:nvPicPr>
          <p:cNvPr id="5" name="Picture 4"/>
          <p:cNvPicPr>
            <a:picLocks noChangeAspect="1"/>
          </p:cNvPicPr>
          <p:nvPr/>
        </p:nvPicPr>
        <p:blipFill>
          <a:blip r:embed="rId2"/>
          <a:stretch>
            <a:fillRect/>
          </a:stretch>
        </p:blipFill>
        <p:spPr>
          <a:xfrm>
            <a:off x="458077" y="681464"/>
            <a:ext cx="4023709" cy="5432007"/>
          </a:xfrm>
          <a:prstGeom prst="rect">
            <a:avLst/>
          </a:prstGeom>
          <a:effectLst>
            <a:outerShdw blurRad="50800" dist="254000" dir="6960000" algn="ctr" rotWithShape="0">
              <a:schemeClr val="accent1">
                <a:lumMod val="50000"/>
                <a:alpha val="27000"/>
              </a:schemeClr>
            </a:outerShdw>
          </a:effectLst>
        </p:spPr>
      </p:pic>
      <p:cxnSp>
        <p:nvCxnSpPr>
          <p:cNvPr id="7" name="Straight Connector 6"/>
          <p:cNvCxnSpPr/>
          <p:nvPr/>
        </p:nvCxnSpPr>
        <p:spPr>
          <a:xfrm>
            <a:off x="4860158" y="244363"/>
            <a:ext cx="0" cy="6306207"/>
          </a:xfrm>
          <a:prstGeom prst="line">
            <a:avLst/>
          </a:prstGeom>
          <a:ln>
            <a:solidFill>
              <a:srgbClr val="002060"/>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1356359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A computer with a phone on it&#10;&#10;Description automatically generated">
            <a:extLst>
              <a:ext uri="{FF2B5EF4-FFF2-40B4-BE49-F238E27FC236}">
                <a16:creationId xmlns:a16="http://schemas.microsoft.com/office/drawing/2014/main" xmlns="" id="{0439562D-4784-1A9A-D7F5-409003D6EB0A}"/>
              </a:ext>
            </a:extLst>
          </p:cNvPr>
          <p:cNvPicPr>
            <a:picLocks noChangeAspect="1"/>
          </p:cNvPicPr>
          <p:nvPr/>
        </p:nvPicPr>
        <p:blipFill>
          <a:blip r:embed="rId2">
            <a:alphaModFix amt="40000"/>
          </a:blip>
          <a:srcRect t="19539" b="38273"/>
          <a:stretch/>
        </p:blipFill>
        <p:spPr>
          <a:xfrm>
            <a:off x="20" y="10"/>
            <a:ext cx="12191979" cy="6857990"/>
          </a:xfrm>
          <a:prstGeom prst="rect">
            <a:avLst/>
          </a:prstGeom>
        </p:spPr>
      </p:pic>
      <p:pic>
        <p:nvPicPr>
          <p:cNvPr id="5" name="Picture 4"/>
          <p:cNvPicPr>
            <a:picLocks noChangeAspect="1"/>
          </p:cNvPicPr>
          <p:nvPr/>
        </p:nvPicPr>
        <p:blipFill>
          <a:blip r:embed="rId3"/>
          <a:stretch>
            <a:fillRect/>
          </a:stretch>
        </p:blipFill>
        <p:spPr>
          <a:xfrm>
            <a:off x="921190" y="3230669"/>
            <a:ext cx="10510415" cy="18290"/>
          </a:xfrm>
          <a:prstGeom prst="rect">
            <a:avLst/>
          </a:prstGeom>
        </p:spPr>
      </p:pic>
      <p:sp>
        <p:nvSpPr>
          <p:cNvPr id="7" name="Content Placeholder 7">
            <a:extLst>
              <a:ext uri="{FF2B5EF4-FFF2-40B4-BE49-F238E27FC236}">
                <a16:creationId xmlns:a16="http://schemas.microsoft.com/office/drawing/2014/main" xmlns="" id="{5D88ECBB-926A-52BE-05CE-ACD32B186E32}"/>
              </a:ext>
            </a:extLst>
          </p:cNvPr>
          <p:cNvSpPr txBox="1">
            <a:spLocks/>
          </p:cNvSpPr>
          <p:nvPr/>
        </p:nvSpPr>
        <p:spPr>
          <a:xfrm>
            <a:off x="921190" y="3429005"/>
            <a:ext cx="10671212" cy="253618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solidFill>
                  <a:schemeClr val="bg1"/>
                </a:solidFill>
                <a:latin typeface="Times New Roman" panose="02020603050405020304" pitchFamily="18" charset="0"/>
                <a:cs typeface="Times New Roman" panose="02020603050405020304" pitchFamily="18" charset="0"/>
              </a:rPr>
              <a:t>We connected the </a:t>
            </a:r>
            <a:r>
              <a:rPr lang="en-US" sz="2400" dirty="0" err="1" smtClean="0">
                <a:solidFill>
                  <a:schemeClr val="bg1"/>
                </a:solidFill>
                <a:latin typeface="Times New Roman" panose="02020603050405020304" pitchFamily="18" charset="0"/>
                <a:cs typeface="Times New Roman" panose="02020603050405020304" pitchFamily="18" charset="0"/>
              </a:rPr>
              <a:t>Arduino</a:t>
            </a:r>
            <a:r>
              <a:rPr lang="en-US" sz="2400" dirty="0" smtClean="0">
                <a:solidFill>
                  <a:schemeClr val="bg1"/>
                </a:solidFill>
                <a:latin typeface="Times New Roman" panose="02020603050405020304" pitchFamily="18" charset="0"/>
                <a:cs typeface="Times New Roman" panose="02020603050405020304" pitchFamily="18" charset="0"/>
              </a:rPr>
              <a:t> Uno to the ESP32.</a:t>
            </a:r>
          </a:p>
          <a:p>
            <a:r>
              <a:rPr lang="en-US" sz="2400" dirty="0" smtClean="0">
                <a:solidFill>
                  <a:schemeClr val="bg1"/>
                </a:solidFill>
                <a:latin typeface="Times New Roman" panose="02020603050405020304" pitchFamily="18" charset="0"/>
                <a:cs typeface="Times New Roman" panose="02020603050405020304" pitchFamily="18" charset="0"/>
              </a:rPr>
              <a:t>The </a:t>
            </a:r>
            <a:r>
              <a:rPr lang="en-US" sz="2400" dirty="0" err="1" smtClean="0">
                <a:solidFill>
                  <a:schemeClr val="bg1"/>
                </a:solidFill>
                <a:latin typeface="Times New Roman" panose="02020603050405020304" pitchFamily="18" charset="0"/>
                <a:cs typeface="Times New Roman" panose="02020603050405020304" pitchFamily="18" charset="0"/>
              </a:rPr>
              <a:t>Arduino</a:t>
            </a:r>
            <a:r>
              <a:rPr lang="en-US" sz="2400" dirty="0" smtClean="0">
                <a:solidFill>
                  <a:schemeClr val="bg1"/>
                </a:solidFill>
                <a:latin typeface="Times New Roman" panose="02020603050405020304" pitchFamily="18" charset="0"/>
                <a:cs typeface="Times New Roman" panose="02020603050405020304" pitchFamily="18" charset="0"/>
              </a:rPr>
              <a:t> sends the ultrasonic distance reading to the ESP32.</a:t>
            </a:r>
          </a:p>
          <a:p>
            <a:r>
              <a:rPr lang="en-GB" sz="2400" dirty="0" smtClean="0">
                <a:solidFill>
                  <a:schemeClr val="bg1"/>
                </a:solidFill>
                <a:latin typeface="Times New Roman" panose="02020603050405020304" pitchFamily="18" charset="0"/>
                <a:cs typeface="Times New Roman" panose="02020603050405020304" pitchFamily="18" charset="0"/>
              </a:rPr>
              <a:t>The MQTT broker receives sensor data from ESP32.(Data is published and accessible for external applications)</a:t>
            </a:r>
          </a:p>
          <a:p>
            <a:r>
              <a:rPr lang="en-US" sz="2400" dirty="0" smtClean="0">
                <a:solidFill>
                  <a:schemeClr val="bg1"/>
                </a:solidFill>
                <a:latin typeface="Times New Roman" panose="02020603050405020304" pitchFamily="18" charset="0"/>
                <a:cs typeface="Times New Roman" panose="02020603050405020304" pitchFamily="18" charset="0"/>
              </a:rPr>
              <a:t>The MQTT sends this data to the Flutter application. </a:t>
            </a:r>
          </a:p>
          <a:p>
            <a:r>
              <a:rPr lang="en-GB" sz="2400" dirty="0" smtClean="0">
                <a:solidFill>
                  <a:schemeClr val="bg1"/>
                </a:solidFill>
                <a:latin typeface="Times New Roman" panose="02020603050405020304" pitchFamily="18" charset="0"/>
                <a:cs typeface="Times New Roman" panose="02020603050405020304" pitchFamily="18" charset="0"/>
              </a:rPr>
              <a:t>The Flutter app receives and displays sensor data via MQTT</a:t>
            </a:r>
            <a:r>
              <a:rPr lang="en-US" sz="2400" dirty="0" smtClean="0">
                <a:solidFill>
                  <a:schemeClr val="bg1"/>
                </a:solidFill>
                <a:latin typeface="Times New Roman" panose="02020603050405020304" pitchFamily="18" charset="0"/>
                <a:cs typeface="Times New Roman" panose="02020603050405020304" pitchFamily="18" charset="0"/>
              </a:rPr>
              <a:t>.</a:t>
            </a:r>
          </a:p>
          <a:p>
            <a:r>
              <a:rPr lang="en-US" sz="2400" dirty="0" smtClean="0">
                <a:solidFill>
                  <a:schemeClr val="bg1"/>
                </a:solidFill>
                <a:latin typeface="Times New Roman" panose="02020603050405020304" pitchFamily="18" charset="0"/>
                <a:cs typeface="Times New Roman" panose="02020603050405020304" pitchFamily="18" charset="0"/>
              </a:rPr>
              <a:t>The connection between </a:t>
            </a:r>
            <a:r>
              <a:rPr lang="en-US" sz="2400" dirty="0" err="1" smtClean="0">
                <a:solidFill>
                  <a:schemeClr val="bg1"/>
                </a:solidFill>
                <a:latin typeface="Times New Roman" panose="02020603050405020304" pitchFamily="18" charset="0"/>
                <a:cs typeface="Times New Roman" panose="02020603050405020304" pitchFamily="18" charset="0"/>
              </a:rPr>
              <a:t>Arduino</a:t>
            </a:r>
            <a:r>
              <a:rPr lang="en-US" sz="2400" dirty="0" smtClean="0">
                <a:solidFill>
                  <a:schemeClr val="bg1"/>
                </a:solidFill>
                <a:latin typeface="Times New Roman" panose="02020603050405020304" pitchFamily="18" charset="0"/>
                <a:cs typeface="Times New Roman" panose="02020603050405020304" pitchFamily="18" charset="0"/>
              </a:rPr>
              <a:t> and ESP is confirmed. </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0284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09790" y="702636"/>
            <a:ext cx="7972421" cy="1107996"/>
          </a:xfrm>
          <a:prstGeom prst="rect">
            <a:avLst/>
          </a:prstGeom>
          <a:noFill/>
        </p:spPr>
        <p:txBody>
          <a:bodyPr wrap="square" lIns="91440" tIns="45720" rIns="91440" bIns="45720">
            <a:spAutoFit/>
          </a:bodyPr>
          <a:lstStyle/>
          <a:p>
            <a:r>
              <a:rPr lang="en-US" sz="6600" b="1" u="sng"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Code Implementation</a:t>
            </a:r>
            <a:endParaRPr lang="en-US" sz="6600" b="1" u="sng"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sp>
        <p:nvSpPr>
          <p:cNvPr id="4" name="Oval 3"/>
          <p:cNvSpPr/>
          <p:nvPr/>
        </p:nvSpPr>
        <p:spPr>
          <a:xfrm>
            <a:off x="697406" y="1944710"/>
            <a:ext cx="2949262" cy="3065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latin typeface="Times New Roman" panose="02020603050405020304" pitchFamily="18" charset="0"/>
                <a:cs typeface="Times New Roman" panose="02020603050405020304" pitchFamily="18" charset="0"/>
              </a:rPr>
              <a:t>ARDUINO UNO</a:t>
            </a:r>
            <a:endParaRPr lang="en-GB" sz="3200" dirty="0">
              <a:solidFill>
                <a:schemeClr val="bg1"/>
              </a:solidFill>
              <a:latin typeface="Times New Roman" panose="02020603050405020304" pitchFamily="18" charset="0"/>
              <a:cs typeface="Times New Roman" panose="02020603050405020304" pitchFamily="18" charset="0"/>
            </a:endParaRPr>
          </a:p>
        </p:txBody>
      </p:sp>
      <p:sp>
        <p:nvSpPr>
          <p:cNvPr id="5" name="Oval 4"/>
          <p:cNvSpPr/>
          <p:nvPr/>
        </p:nvSpPr>
        <p:spPr>
          <a:xfrm>
            <a:off x="4621369" y="3477296"/>
            <a:ext cx="2949262" cy="3065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Times New Roman" panose="02020603050405020304" pitchFamily="18" charset="0"/>
                <a:cs typeface="Times New Roman" panose="02020603050405020304" pitchFamily="18" charset="0"/>
              </a:rPr>
              <a:t>ESP32&amp;</a:t>
            </a:r>
          </a:p>
          <a:p>
            <a:pPr algn="ctr"/>
            <a:r>
              <a:rPr lang="en-US" sz="3200" dirty="0" smtClean="0">
                <a:latin typeface="Times New Roman" panose="02020603050405020304" pitchFamily="18" charset="0"/>
                <a:cs typeface="Times New Roman" panose="02020603050405020304" pitchFamily="18" charset="0"/>
              </a:rPr>
              <a:t>MQTT</a:t>
            </a:r>
            <a:endParaRPr lang="en-GB" sz="3200" dirty="0">
              <a:latin typeface="Times New Roman" panose="02020603050405020304" pitchFamily="18" charset="0"/>
              <a:cs typeface="Times New Roman" panose="02020603050405020304" pitchFamily="18" charset="0"/>
            </a:endParaRPr>
          </a:p>
        </p:txBody>
      </p:sp>
      <p:sp>
        <p:nvSpPr>
          <p:cNvPr id="6" name="Oval 5"/>
          <p:cNvSpPr/>
          <p:nvPr/>
        </p:nvSpPr>
        <p:spPr>
          <a:xfrm>
            <a:off x="8545332" y="1944710"/>
            <a:ext cx="2949262" cy="3065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latin typeface="Times New Roman" panose="02020603050405020304" pitchFamily="18" charset="0"/>
                <a:cs typeface="Times New Roman" panose="02020603050405020304" pitchFamily="18" charset="0"/>
              </a:rPr>
              <a:t>Flutter </a:t>
            </a:r>
            <a:r>
              <a:rPr lang="en-US" sz="3100" dirty="0" smtClean="0">
                <a:latin typeface="Times New Roman" panose="02020603050405020304" pitchFamily="18" charset="0"/>
                <a:cs typeface="Times New Roman" panose="02020603050405020304" pitchFamily="18" charset="0"/>
              </a:rPr>
              <a:t>Application</a:t>
            </a:r>
            <a:endParaRPr lang="en-GB" sz="3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6421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t="9662"/>
          <a:stretch/>
        </p:blipFill>
        <p:spPr>
          <a:xfrm>
            <a:off x="-1" y="0"/>
            <a:ext cx="12192001" cy="6858001"/>
          </a:xfrm>
          <a:prstGeom prst="rect">
            <a:avLst/>
          </a:prstGeom>
        </p:spPr>
      </p:pic>
      <p:sp>
        <p:nvSpPr>
          <p:cNvPr id="5" name="Rectangle 4"/>
          <p:cNvSpPr/>
          <p:nvPr/>
        </p:nvSpPr>
        <p:spPr>
          <a:xfrm>
            <a:off x="0" y="0"/>
            <a:ext cx="12192000" cy="6858000"/>
          </a:xfrm>
          <a:prstGeom prst="rect">
            <a:avLst/>
          </a:prstGeom>
          <a:solidFill>
            <a:schemeClr val="tx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1008573" y="2367171"/>
            <a:ext cx="10174854" cy="1107996"/>
          </a:xfrm>
          <a:prstGeom prst="rect">
            <a:avLst/>
          </a:prstGeom>
          <a:noFill/>
        </p:spPr>
        <p:txBody>
          <a:bodyPr wrap="square" lIns="91440" tIns="45720" rIns="91440" bIns="45720">
            <a:spAutoFit/>
          </a:bodyPr>
          <a:lstStyle/>
          <a:p>
            <a:pPr algn="ctr"/>
            <a:r>
              <a:rPr lang="en-US" sz="6600" b="1" spc="50" dirty="0" smtClean="0">
                <a:ln w="0">
                  <a:solidFill>
                    <a:schemeClr val="bg1"/>
                  </a:solidFill>
                </a:ln>
                <a:solidFill>
                  <a:schemeClr val="bg1"/>
                </a:solidFill>
                <a:latin typeface="Times New Roman" panose="02020603050405020304" pitchFamily="18" charset="0"/>
                <a:cs typeface="Times New Roman" panose="02020603050405020304" pitchFamily="18" charset="0"/>
              </a:rPr>
              <a:t>MQTT Integration</a:t>
            </a:r>
            <a:endParaRPr lang="en-US" sz="6600" b="1" spc="50" dirty="0">
              <a:ln w="0">
                <a:solidFill>
                  <a:schemeClr val="bg1"/>
                </a:solidFill>
              </a:ln>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4519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19309" y="2175641"/>
            <a:ext cx="6946773" cy="2431435"/>
          </a:xfrm>
          <a:prstGeom prst="rect">
            <a:avLst/>
          </a:prstGeom>
          <a:noFill/>
        </p:spPr>
        <p:txBody>
          <a:bodyPr wrap="square" rtlCol="0">
            <a:spAutoFit/>
          </a:bodyPr>
          <a:lstStyle/>
          <a:p>
            <a:pPr marL="457200" indent="-457200">
              <a:buFont typeface="Wingdings" panose="05000000000000000000" pitchFamily="2" charset="2"/>
              <a:buChar char="§"/>
            </a:pPr>
            <a:r>
              <a:rPr lang="en-US" sz="2800" b="1" dirty="0" smtClean="0">
                <a:latin typeface="Times New Roman" panose="02020603050405020304" pitchFamily="18" charset="0"/>
                <a:cs typeface="Times New Roman" panose="02020603050405020304" pitchFamily="18" charset="0"/>
              </a:rPr>
              <a:t>Why MQTT?</a:t>
            </a:r>
          </a:p>
          <a:p>
            <a:endParaRPr lang="en-US" sz="2800" b="1"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Specifically designed for the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and comes with an array of features that cater to </a:t>
            </a:r>
            <a:r>
              <a:rPr lang="en-US" sz="2400" dirty="0" err="1" smtClean="0">
                <a:latin typeface="Times New Roman" panose="02020603050405020304" pitchFamily="18" charset="0"/>
                <a:cs typeface="Times New Roman" panose="02020603050405020304" pitchFamily="18" charset="0"/>
              </a:rPr>
              <a:t>IoT</a:t>
            </a:r>
            <a:r>
              <a:rPr lang="en-US" sz="2400" dirty="0" smtClean="0">
                <a:latin typeface="Times New Roman" panose="02020603050405020304" pitchFamily="18" charset="0"/>
                <a:cs typeface="Times New Roman" panose="02020603050405020304" pitchFamily="18" charset="0"/>
              </a:rPr>
              <a:t> scenarios. It facilitates stable and reliable device communication and real time data transfer.</a:t>
            </a:r>
          </a:p>
        </p:txBody>
      </p:sp>
    </p:spTree>
    <p:extLst>
      <p:ext uri="{BB962C8B-B14F-4D97-AF65-F5344CB8AC3E}">
        <p14:creationId xmlns:p14="http://schemas.microsoft.com/office/powerpoint/2010/main" val="3086310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8455" y="2338217"/>
            <a:ext cx="5439104" cy="2739211"/>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1. </a:t>
            </a:r>
            <a:r>
              <a:rPr lang="en-US" sz="2400" dirty="0" smtClean="0">
                <a:latin typeface="Times New Roman" panose="02020603050405020304" pitchFamily="18" charset="0"/>
                <a:cs typeface="Times New Roman" panose="02020603050405020304" pitchFamily="18" charset="0"/>
              </a:rPr>
              <a:t>Receives sensor data from the ESP32.</a:t>
            </a:r>
          </a:p>
          <a:p>
            <a:r>
              <a:rPr lang="en-US" sz="2400" b="1" dirty="0" smtClean="0">
                <a:latin typeface="Times New Roman" panose="02020603050405020304" pitchFamily="18" charset="0"/>
                <a:cs typeface="Times New Roman" panose="02020603050405020304" pitchFamily="18" charset="0"/>
              </a:rPr>
              <a:t>2. </a:t>
            </a:r>
            <a:r>
              <a:rPr lang="en-US" sz="2400" dirty="0" smtClean="0">
                <a:latin typeface="Times New Roman" panose="02020603050405020304" pitchFamily="18" charset="0"/>
                <a:cs typeface="Times New Roman" panose="02020603050405020304" pitchFamily="18" charset="0"/>
              </a:rPr>
              <a:t>Controls the LED by subscribing to (led/control).</a:t>
            </a:r>
          </a:p>
          <a:p>
            <a:r>
              <a:rPr lang="en-US" sz="2400" b="1" dirty="0" smtClean="0">
                <a:latin typeface="Times New Roman" panose="02020603050405020304" pitchFamily="18" charset="0"/>
                <a:cs typeface="Times New Roman" panose="02020603050405020304" pitchFamily="18" charset="0"/>
              </a:rPr>
              <a:t>3. </a:t>
            </a:r>
            <a:r>
              <a:rPr lang="en-US" sz="2400" dirty="0">
                <a:latin typeface="Times New Roman" panose="02020603050405020304" pitchFamily="18" charset="0"/>
                <a:cs typeface="Times New Roman" panose="02020603050405020304" pitchFamily="18" charset="0"/>
              </a:rPr>
              <a:t>I</a:t>
            </a:r>
            <a:r>
              <a:rPr lang="en-US" sz="2400" dirty="0" smtClean="0">
                <a:latin typeface="Times New Roman" panose="02020603050405020304" pitchFamily="18" charset="0"/>
                <a:cs typeface="Times New Roman" panose="02020603050405020304" pitchFamily="18" charset="0"/>
              </a:rPr>
              <a:t>ntermediate between ESP32 &amp; Flutter app allowing the mobile application to monitor real time sensor data </a:t>
            </a:r>
          </a:p>
          <a:p>
            <a:endParaRPr lang="en-GB" sz="28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a:srcRect t="33181" r="3646" b="16191"/>
          <a:stretch/>
        </p:blipFill>
        <p:spPr>
          <a:xfrm>
            <a:off x="435968" y="1289952"/>
            <a:ext cx="5974552" cy="5205075"/>
          </a:xfrm>
          <a:prstGeom prst="rect">
            <a:avLst/>
          </a:prstGeom>
          <a:ln>
            <a:noFill/>
          </a:ln>
          <a:effectLst>
            <a:softEdge rad="112500"/>
          </a:effectLst>
        </p:spPr>
      </p:pic>
      <p:sp>
        <p:nvSpPr>
          <p:cNvPr id="7" name="Rectangle 6"/>
          <p:cNvSpPr/>
          <p:nvPr/>
        </p:nvSpPr>
        <p:spPr>
          <a:xfrm>
            <a:off x="435968" y="469603"/>
            <a:ext cx="4284506" cy="523220"/>
          </a:xfrm>
          <a:prstGeom prst="rect">
            <a:avLst/>
          </a:prstGeom>
        </p:spPr>
        <p:txBody>
          <a:bodyPr wrap="none">
            <a:spAutoFit/>
          </a:bodyPr>
          <a:lstStyle/>
          <a:p>
            <a:pPr marL="285750" indent="-285750">
              <a:buFont typeface="Wingdings" panose="05000000000000000000" pitchFamily="2" charset="2"/>
              <a:buChar char="§"/>
            </a:pPr>
            <a:r>
              <a:rPr lang="en-US" sz="2800" b="1" dirty="0" smtClean="0">
                <a:latin typeface="Times New Roman" panose="02020603050405020304" pitchFamily="18" charset="0"/>
                <a:cs typeface="Times New Roman" panose="02020603050405020304" pitchFamily="18" charset="0"/>
              </a:rPr>
              <a:t>MQTT Purpose In </a:t>
            </a:r>
            <a:r>
              <a:rPr lang="en-US" sz="2800" b="1" dirty="0" err="1" smtClean="0">
                <a:latin typeface="Times New Roman" panose="02020603050405020304" pitchFamily="18" charset="0"/>
                <a:cs typeface="Times New Roman" panose="02020603050405020304" pitchFamily="18" charset="0"/>
              </a:rPr>
              <a:t>Azza</a:t>
            </a:r>
            <a:r>
              <a:rPr lang="en-US" sz="2800" b="1"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809069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1714" y="879505"/>
            <a:ext cx="2855072" cy="523220"/>
          </a:xfrm>
          <a:prstGeom prst="rect">
            <a:avLst/>
          </a:prstGeom>
        </p:spPr>
        <p:txBody>
          <a:bodyPr wrap="square">
            <a:spAutoFit/>
          </a:bodyPr>
          <a:lstStyle/>
          <a:p>
            <a:pPr marL="285750" indent="-285750">
              <a:buFont typeface="Wingdings" panose="05000000000000000000" pitchFamily="2" charset="2"/>
              <a:buChar char="§"/>
            </a:pPr>
            <a:r>
              <a:rPr lang="en-US" sz="2800" b="1" dirty="0" smtClean="0">
                <a:latin typeface="Times New Roman" panose="02020603050405020304" pitchFamily="18" charset="0"/>
                <a:cs typeface="Times New Roman" panose="02020603050405020304" pitchFamily="18" charset="0"/>
              </a:rPr>
              <a:t>MQTT Details</a:t>
            </a:r>
          </a:p>
        </p:txBody>
      </p:sp>
      <p:pic>
        <p:nvPicPr>
          <p:cNvPr id="8" name="Picture 7"/>
          <p:cNvPicPr>
            <a:picLocks noChangeAspect="1"/>
          </p:cNvPicPr>
          <p:nvPr/>
        </p:nvPicPr>
        <p:blipFill rotWithShape="1">
          <a:blip r:embed="rId2"/>
          <a:srcRect l="-124" t="9590" r="14093" b="11746"/>
          <a:stretch/>
        </p:blipFill>
        <p:spPr>
          <a:xfrm>
            <a:off x="1578423" y="1655380"/>
            <a:ext cx="9035155" cy="4644833"/>
          </a:xfrm>
          <a:prstGeom prst="rect">
            <a:avLst/>
          </a:prstGeom>
          <a:effectLst>
            <a:outerShdw blurRad="254000" dist="254000" dir="6960000" algn="ctr" rotWithShape="0">
              <a:schemeClr val="accent1">
                <a:lumMod val="50000"/>
                <a:alpha val="27000"/>
              </a:schemeClr>
            </a:outerShdw>
          </a:effectLst>
        </p:spPr>
      </p:pic>
    </p:spTree>
    <p:extLst>
      <p:ext uri="{BB962C8B-B14F-4D97-AF65-F5344CB8AC3E}">
        <p14:creationId xmlns:p14="http://schemas.microsoft.com/office/powerpoint/2010/main" val="2194161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19310" y="857182"/>
            <a:ext cx="3573194" cy="1107996"/>
          </a:xfrm>
          <a:prstGeom prst="rect">
            <a:avLst/>
          </a:prstGeom>
          <a:noFill/>
        </p:spPr>
        <p:txBody>
          <a:bodyPr wrap="square" lIns="91440" tIns="45720" rIns="91440" bIns="45720">
            <a:spAutoFit/>
          </a:bodyPr>
          <a:lstStyle/>
          <a:p>
            <a:r>
              <a:rPr lang="en-US" sz="6600" b="1"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About Us</a:t>
            </a:r>
            <a:endParaRPr lang="en-US" sz="6600" b="1"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cxnSp>
        <p:nvCxnSpPr>
          <p:cNvPr id="6" name="Straight Connector 5"/>
          <p:cNvCxnSpPr/>
          <p:nvPr/>
        </p:nvCxnSpPr>
        <p:spPr>
          <a:xfrm>
            <a:off x="1519310" y="1965178"/>
            <a:ext cx="486742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19310" y="2228045"/>
            <a:ext cx="9067124" cy="3046988"/>
          </a:xfrm>
          <a:prstGeom prst="rect">
            <a:avLst/>
          </a:prstGeom>
          <a:noFill/>
        </p:spPr>
        <p:txBody>
          <a:bodyPr wrap="square" rtlCol="0">
            <a:spAutoFit/>
          </a:bodyPr>
          <a:lstStyle/>
          <a:p>
            <a:r>
              <a:rPr lang="en-GB" sz="3200" dirty="0" smtClean="0">
                <a:latin typeface="Times New Roman" panose="02020603050405020304" pitchFamily="18" charset="0"/>
                <a:cs typeface="Times New Roman" panose="02020603050405020304" pitchFamily="18" charset="0"/>
              </a:rPr>
              <a:t>We are a dedicated team of engineering students from the </a:t>
            </a:r>
            <a:r>
              <a:rPr lang="en-GB" sz="3200" i="1" dirty="0" smtClean="0">
                <a:latin typeface="Times New Roman" panose="02020603050405020304" pitchFamily="18" charset="0"/>
                <a:cs typeface="Times New Roman" panose="02020603050405020304" pitchFamily="18" charset="0"/>
              </a:rPr>
              <a:t>Faculty of  Computer and Data Science at Alexandria University</a:t>
            </a:r>
            <a:r>
              <a:rPr lang="en-GB" sz="3200" dirty="0" smtClean="0">
                <a:latin typeface="Times New Roman" panose="02020603050405020304" pitchFamily="18" charset="0"/>
                <a:cs typeface="Times New Roman" panose="02020603050405020304" pitchFamily="18" charset="0"/>
              </a:rPr>
              <a:t>. </a:t>
            </a:r>
          </a:p>
          <a:p>
            <a:r>
              <a:rPr lang="en-GB" sz="3200" dirty="0" smtClean="0">
                <a:latin typeface="Times New Roman" panose="02020603050405020304" pitchFamily="18" charset="0"/>
                <a:cs typeface="Times New Roman" panose="02020603050405020304" pitchFamily="18" charset="0"/>
              </a:rPr>
              <a:t>This project is part of our </a:t>
            </a:r>
            <a:r>
              <a:rPr lang="en-GB" sz="3200" i="1" dirty="0" smtClean="0">
                <a:latin typeface="Times New Roman" panose="02020603050405020304" pitchFamily="18" charset="0"/>
                <a:cs typeface="Times New Roman" panose="02020603050405020304" pitchFamily="18" charset="0"/>
              </a:rPr>
              <a:t>Field Training 1</a:t>
            </a:r>
            <a:r>
              <a:rPr lang="en-GB" sz="3200" dirty="0" smtClean="0">
                <a:latin typeface="Times New Roman" panose="02020603050405020304" pitchFamily="18" charset="0"/>
                <a:cs typeface="Times New Roman" panose="02020603050405020304" pitchFamily="18" charset="0"/>
              </a:rPr>
              <a:t>, where we applied practical skills to develop a smart car system with sensor integration and cloud connectivity.</a:t>
            </a:r>
            <a:r>
              <a:rPr lang="en-US" sz="3200" dirty="0" smtClean="0">
                <a:latin typeface="Times New Roman" panose="02020603050405020304" pitchFamily="18" charset="0"/>
                <a:cs typeface="Times New Roman" panose="02020603050405020304" pitchFamily="18" charset="0"/>
              </a:rPr>
              <a:t> </a:t>
            </a:r>
            <a:endParaRPr lang="en-GB"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13157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210" t="37177" r="13124" b="28771"/>
          <a:stretch/>
        </p:blipFill>
        <p:spPr>
          <a:xfrm>
            <a:off x="838200" y="3456885"/>
            <a:ext cx="10515600" cy="2350058"/>
          </a:xfrm>
          <a:prstGeom prst="rect">
            <a:avLst/>
          </a:prstGeom>
          <a:ln>
            <a:noFill/>
          </a:ln>
          <a:effectLst>
            <a:outerShdw blurRad="254000" dist="254000" dir="7140000" algn="tl" rotWithShape="0">
              <a:schemeClr val="accent1">
                <a:lumMod val="50000"/>
                <a:alpha val="27000"/>
              </a:schemeClr>
            </a:outerShdw>
          </a:effectLst>
        </p:spPr>
      </p:pic>
      <p:pic>
        <p:nvPicPr>
          <p:cNvPr id="5" name="Picture 4"/>
          <p:cNvPicPr>
            <a:picLocks noChangeAspect="1"/>
          </p:cNvPicPr>
          <p:nvPr/>
        </p:nvPicPr>
        <p:blipFill rotWithShape="1">
          <a:blip r:embed="rId3"/>
          <a:srcRect l="2778" t="54092" r="43169" b="33004"/>
          <a:stretch/>
        </p:blipFill>
        <p:spPr>
          <a:xfrm>
            <a:off x="838200" y="961697"/>
            <a:ext cx="10515600" cy="1466193"/>
          </a:xfrm>
          <a:prstGeom prst="rect">
            <a:avLst/>
          </a:prstGeom>
          <a:ln>
            <a:noFill/>
          </a:ln>
          <a:effectLst>
            <a:outerShdw blurRad="254000" dist="254000" dir="7200000" algn="tl" rotWithShape="0">
              <a:schemeClr val="accent1">
                <a:lumMod val="50000"/>
                <a:alpha val="26000"/>
              </a:schemeClr>
            </a:outerShdw>
          </a:effectLst>
        </p:spPr>
      </p:pic>
    </p:spTree>
    <p:extLst>
      <p:ext uri="{BB962C8B-B14F-4D97-AF65-F5344CB8AC3E}">
        <p14:creationId xmlns:p14="http://schemas.microsoft.com/office/powerpoint/2010/main" val="10008287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1714" y="879505"/>
            <a:ext cx="2855072" cy="523220"/>
          </a:xfrm>
          <a:prstGeom prst="rect">
            <a:avLst/>
          </a:prstGeom>
        </p:spPr>
        <p:txBody>
          <a:bodyPr wrap="square">
            <a:spAutoFit/>
          </a:bodyPr>
          <a:lstStyle/>
          <a:p>
            <a:pPr marL="285750" indent="-285750">
              <a:buFont typeface="Wingdings" panose="05000000000000000000" pitchFamily="2" charset="2"/>
              <a:buChar char="§"/>
            </a:pPr>
            <a:r>
              <a:rPr lang="en-US" sz="2800" b="1" dirty="0" smtClean="0">
                <a:latin typeface="Times New Roman" panose="02020603050405020304" pitchFamily="18" charset="0"/>
                <a:cs typeface="Times New Roman" panose="02020603050405020304" pitchFamily="18" charset="0"/>
              </a:rPr>
              <a:t>Data Flow</a:t>
            </a:r>
          </a:p>
        </p:txBody>
      </p:sp>
      <p:sp>
        <p:nvSpPr>
          <p:cNvPr id="5" name="Cloud 4"/>
          <p:cNvSpPr/>
          <p:nvPr/>
        </p:nvSpPr>
        <p:spPr>
          <a:xfrm>
            <a:off x="4849241" y="299545"/>
            <a:ext cx="4142395" cy="2588698"/>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smtClean="0">
                <a:latin typeface="Times New Roman" panose="02020603050405020304" pitchFamily="18" charset="0"/>
                <a:cs typeface="Times New Roman" panose="02020603050405020304" pitchFamily="18" charset="0"/>
              </a:rPr>
              <a:t>MQTT Broker</a:t>
            </a:r>
            <a:endParaRPr lang="en-GB" sz="3200" dirty="0">
              <a:latin typeface="Times New Roman" panose="02020603050405020304" pitchFamily="18" charset="0"/>
              <a:cs typeface="Times New Roman" panose="02020603050405020304" pitchFamily="18" charset="0"/>
            </a:endParaRPr>
          </a:p>
        </p:txBody>
      </p:sp>
      <p:sp>
        <p:nvSpPr>
          <p:cNvPr id="6" name="Snip Diagonal Corner Rectangle 5"/>
          <p:cNvSpPr/>
          <p:nvPr/>
        </p:nvSpPr>
        <p:spPr>
          <a:xfrm>
            <a:off x="991714" y="4744633"/>
            <a:ext cx="3184635" cy="1497724"/>
          </a:xfrm>
          <a:prstGeom prst="snip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4000" dirty="0" smtClean="0">
                <a:latin typeface="Times New Roman" panose="02020603050405020304" pitchFamily="18" charset="0"/>
                <a:cs typeface="Times New Roman" panose="02020603050405020304" pitchFamily="18" charset="0"/>
              </a:rPr>
              <a:t>ESP32</a:t>
            </a:r>
            <a:endParaRPr lang="en-GB" sz="4000" dirty="0">
              <a:latin typeface="Times New Roman" panose="02020603050405020304" pitchFamily="18" charset="0"/>
              <a:cs typeface="Times New Roman" panose="02020603050405020304" pitchFamily="18" charset="0"/>
            </a:endParaRPr>
          </a:p>
        </p:txBody>
      </p:sp>
      <p:sp>
        <p:nvSpPr>
          <p:cNvPr id="7" name="Snip Diagonal Corner Rectangle 6"/>
          <p:cNvSpPr/>
          <p:nvPr/>
        </p:nvSpPr>
        <p:spPr>
          <a:xfrm rot="5400000">
            <a:off x="1063212" y="1774175"/>
            <a:ext cx="2287163" cy="1544264"/>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smtClean="0">
                <a:latin typeface="Times New Roman" panose="02020603050405020304" pitchFamily="18" charset="0"/>
                <a:cs typeface="Times New Roman" panose="02020603050405020304" pitchFamily="18" charset="0"/>
              </a:rPr>
              <a:t>ARDUINO UNO</a:t>
            </a:r>
            <a:endParaRPr lang="en-GB"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9874169" y="1593894"/>
            <a:ext cx="2317831" cy="3017520"/>
          </a:xfrm>
          <a:prstGeom prst="rect">
            <a:avLst/>
          </a:prstGeom>
        </p:spPr>
      </p:pic>
      <p:cxnSp>
        <p:nvCxnSpPr>
          <p:cNvPr id="14" name="Straight Arrow Connector 13"/>
          <p:cNvCxnSpPr/>
          <p:nvPr/>
        </p:nvCxnSpPr>
        <p:spPr>
          <a:xfrm>
            <a:off x="8596687" y="2265111"/>
            <a:ext cx="1572072" cy="10141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325785" y="2899279"/>
            <a:ext cx="1466193" cy="184535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6" idx="3"/>
          </p:cNvCxnSpPr>
          <p:nvPr/>
        </p:nvCxnSpPr>
        <p:spPr>
          <a:xfrm>
            <a:off x="2248083" y="3524714"/>
            <a:ext cx="335949" cy="1219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391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19199" y="788304"/>
            <a:ext cx="6647793" cy="4524315"/>
          </a:xfrm>
          <a:prstGeom prst="rect">
            <a:avLst/>
          </a:prstGeom>
        </p:spPr>
        <p:txBody>
          <a:bodyPr wrap="square">
            <a:spAutoFit/>
          </a:bodyPr>
          <a:lstStyle/>
          <a:p>
            <a:pPr marL="285750" indent="-285750">
              <a:buFont typeface="Arial" panose="020B0604020202020204" pitchFamily="34" charset="0"/>
              <a:buChar char="•"/>
            </a:pPr>
            <a:r>
              <a:rPr lang="en-GB" sz="2400" b="1" dirty="0" smtClean="0">
                <a:latin typeface="Times New Roman" panose="02020603050405020304" pitchFamily="18" charset="0"/>
                <a:cs typeface="Times New Roman" panose="02020603050405020304" pitchFamily="18" charset="0"/>
              </a:rPr>
              <a:t>The ESP32 publishes sensor data to specific topics</a:t>
            </a:r>
          </a:p>
          <a:p>
            <a:pPr marL="800100" lvl="1" indent="-342900">
              <a:buFont typeface="Courier New" panose="02070309020205020404" pitchFamily="49" charset="0"/>
              <a:buChar char="o"/>
            </a:pPr>
            <a:r>
              <a:rPr lang="en-GB" sz="2400" dirty="0">
                <a:latin typeface="Times New Roman" panose="02020603050405020304" pitchFamily="18" charset="0"/>
                <a:cs typeface="Times New Roman" panose="02020603050405020304" pitchFamily="18" charset="0"/>
              </a:rPr>
              <a:t>f</a:t>
            </a:r>
            <a:r>
              <a:rPr lang="en-GB" sz="2400" dirty="0" smtClean="0">
                <a:latin typeface="Times New Roman" panose="02020603050405020304" pitchFamily="18" charset="0"/>
                <a:cs typeface="Times New Roman" panose="02020603050405020304" pitchFamily="18" charset="0"/>
              </a:rPr>
              <a:t>lame/detected </a:t>
            </a:r>
          </a:p>
          <a:p>
            <a:pPr marL="800100" lvl="1" indent="-342900">
              <a:buFont typeface="Courier New" panose="02070309020205020404" pitchFamily="49" charset="0"/>
              <a:buChar char="o"/>
            </a:pPr>
            <a:r>
              <a:rPr lang="en-US" sz="2400" dirty="0">
                <a:latin typeface="Times New Roman" panose="02020603050405020304" pitchFamily="18" charset="0"/>
                <a:cs typeface="Times New Roman" panose="02020603050405020304" pitchFamily="18" charset="0"/>
              </a:rPr>
              <a:t>s</a:t>
            </a:r>
            <a:r>
              <a:rPr lang="en-US" sz="2400" dirty="0" smtClean="0">
                <a:latin typeface="Times New Roman" panose="02020603050405020304" pitchFamily="18" charset="0"/>
                <a:cs typeface="Times New Roman" panose="02020603050405020304" pitchFamily="18" charset="0"/>
              </a:rPr>
              <a:t>ensor/reading</a:t>
            </a:r>
            <a:endParaRPr lang="en-GB" sz="2400" dirty="0" smtClean="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GB" sz="2400" dirty="0" smtClean="0">
                <a:latin typeface="Times New Roman" panose="02020603050405020304" pitchFamily="18" charset="0"/>
                <a:cs typeface="Times New Roman" panose="02020603050405020304" pitchFamily="18" charset="0"/>
              </a:rPr>
              <a:t>ultrasonic/distance, </a:t>
            </a:r>
          </a:p>
          <a:p>
            <a:pPr marL="800100" lvl="1" indent="-342900">
              <a:buFont typeface="Courier New" panose="02070309020205020404" pitchFamily="49" charset="0"/>
              <a:buChar char="o"/>
            </a:pPr>
            <a:r>
              <a:rPr lang="en-GB" sz="2400" dirty="0" smtClean="0">
                <a:latin typeface="Times New Roman" panose="02020603050405020304" pitchFamily="18" charset="0"/>
                <a:cs typeface="Times New Roman" panose="02020603050405020304" pitchFamily="18" charset="0"/>
              </a:rPr>
              <a:t>temp/reading, </a:t>
            </a:r>
          </a:p>
          <a:p>
            <a:pPr marL="800100" lvl="1" indent="-342900">
              <a:buFont typeface="Courier New" panose="02070309020205020404" pitchFamily="49" charset="0"/>
              <a:buChar char="o"/>
            </a:pPr>
            <a:r>
              <a:rPr lang="en-GB" sz="2400" dirty="0" smtClean="0">
                <a:latin typeface="Times New Roman" panose="02020603050405020304" pitchFamily="18" charset="0"/>
                <a:cs typeface="Times New Roman" panose="02020603050405020304" pitchFamily="18" charset="0"/>
              </a:rPr>
              <a:t>humidity/reading</a:t>
            </a:r>
          </a:p>
          <a:p>
            <a:pPr marL="285750" indent="-28575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The MQTT subscribes to a specific topic to control the status of  LED </a:t>
            </a:r>
          </a:p>
          <a:p>
            <a:pPr marL="800100" lvl="1" indent="-342900">
              <a:buFont typeface="Courier New" panose="02070309020205020404" pitchFamily="49" charset="0"/>
              <a:buChar char="o"/>
            </a:pPr>
            <a:r>
              <a:rPr lang="en-US" sz="2400" dirty="0" smtClean="0">
                <a:latin typeface="Times New Roman" panose="02020603050405020304" pitchFamily="18" charset="0"/>
                <a:cs typeface="Times New Roman" panose="02020603050405020304" pitchFamily="18" charset="0"/>
              </a:rPr>
              <a:t>led/control</a:t>
            </a: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400" b="1" dirty="0" smtClean="0">
                <a:latin typeface="Times New Roman" panose="02020603050405020304" pitchFamily="18" charset="0"/>
                <a:cs typeface="Times New Roman" panose="02020603050405020304" pitchFamily="18" charset="0"/>
              </a:rPr>
              <a:t>The MQTT broker forwards data to the Flutter app subscribed to the relevant topics.</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26266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0"/>
            <a:ext cx="12192000" cy="6858000"/>
          </a:xfrm>
          <a:prstGeom prst="rect">
            <a:avLst/>
          </a:prstGeom>
        </p:spPr>
      </p:pic>
      <p:sp>
        <p:nvSpPr>
          <p:cNvPr id="11" name="Rectangle 10"/>
          <p:cNvSpPr/>
          <p:nvPr/>
        </p:nvSpPr>
        <p:spPr>
          <a:xfrm>
            <a:off x="0" y="0"/>
            <a:ext cx="12192000" cy="6858000"/>
          </a:xfrm>
          <a:prstGeom prst="rect">
            <a:avLst/>
          </a:prstGeom>
          <a:solidFill>
            <a:schemeClr val="tx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008573" y="2367171"/>
            <a:ext cx="10174854" cy="2123658"/>
          </a:xfrm>
          <a:prstGeom prst="rect">
            <a:avLst/>
          </a:prstGeom>
          <a:noFill/>
        </p:spPr>
        <p:txBody>
          <a:bodyPr wrap="square" lIns="91440" tIns="45720" rIns="91440" bIns="45720">
            <a:spAutoFit/>
          </a:bodyPr>
          <a:lstStyle/>
          <a:p>
            <a:pPr algn="ctr"/>
            <a:r>
              <a:rPr lang="en-US" sz="6600" b="1" spc="50" dirty="0" smtClean="0">
                <a:ln w="0">
                  <a:solidFill>
                    <a:schemeClr val="bg1"/>
                  </a:solidFill>
                </a:ln>
                <a:solidFill>
                  <a:schemeClr val="bg1"/>
                </a:solidFill>
                <a:latin typeface="Times New Roman" panose="02020603050405020304" pitchFamily="18" charset="0"/>
                <a:cs typeface="Times New Roman" panose="02020603050405020304" pitchFamily="18" charset="0"/>
              </a:rPr>
              <a:t>Flutter Application Interface</a:t>
            </a:r>
            <a:endParaRPr lang="en-US" sz="6600" b="1" spc="50" dirty="0">
              <a:ln w="0">
                <a:solidFill>
                  <a:schemeClr val="bg1"/>
                </a:solidFill>
              </a:ln>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4261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a:blip r:embed="rId2"/>
          <a:stretch>
            <a:fillRect/>
          </a:stretch>
        </p:blipFill>
        <p:spPr>
          <a:xfrm>
            <a:off x="1343368" y="291962"/>
            <a:ext cx="3162371" cy="6261342"/>
          </a:xfrm>
          <a:prstGeom prst="rect">
            <a:avLst/>
          </a:prstGeom>
        </p:spPr>
      </p:pic>
      <p:pic>
        <p:nvPicPr>
          <p:cNvPr id="19" name="Content Placeholder 18"/>
          <p:cNvPicPr>
            <a:picLocks noGrp="1" noChangeAspect="1"/>
          </p:cNvPicPr>
          <p:nvPr>
            <p:ph sz="quarter" idx="4"/>
          </p:nvPr>
        </p:nvPicPr>
        <p:blipFill>
          <a:blip r:embed="rId3"/>
          <a:stretch>
            <a:fillRect/>
          </a:stretch>
        </p:blipFill>
        <p:spPr>
          <a:xfrm>
            <a:off x="6573099" y="291963"/>
            <a:ext cx="3130555" cy="6261342"/>
          </a:xfrm>
          <a:prstGeom prst="rect">
            <a:avLst/>
          </a:prstGeom>
        </p:spPr>
      </p:pic>
    </p:spTree>
    <p:extLst>
      <p:ext uri="{BB962C8B-B14F-4D97-AF65-F5344CB8AC3E}">
        <p14:creationId xmlns:p14="http://schemas.microsoft.com/office/powerpoint/2010/main" val="4114738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stretch>
            <a:fillRect/>
          </a:stretch>
        </p:blipFill>
        <p:spPr>
          <a:xfrm>
            <a:off x="4386471" y="284009"/>
            <a:ext cx="3419059" cy="6289982"/>
          </a:xfrm>
          <a:prstGeom prst="rect">
            <a:avLst/>
          </a:prstGeom>
        </p:spPr>
      </p:pic>
    </p:spTree>
    <p:extLst>
      <p:ext uri="{BB962C8B-B14F-4D97-AF65-F5344CB8AC3E}">
        <p14:creationId xmlns:p14="http://schemas.microsoft.com/office/powerpoint/2010/main" val="1943955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0" name="Content Placeholder 9"/>
          <p:cNvPicPr>
            <a:picLocks noGrp="1" noChangeAspect="1"/>
          </p:cNvPicPr>
          <p:nvPr>
            <p:ph sz="half" idx="2"/>
          </p:nvPr>
        </p:nvPicPr>
        <p:blipFill>
          <a:blip r:embed="rId2"/>
          <a:stretch>
            <a:fillRect/>
          </a:stretch>
        </p:blipFill>
        <p:spPr>
          <a:xfrm>
            <a:off x="4386072" y="243527"/>
            <a:ext cx="3419856" cy="6370946"/>
          </a:xfrm>
          <a:prstGeom prst="rect">
            <a:avLst/>
          </a:prstGeom>
        </p:spPr>
      </p:pic>
    </p:spTree>
    <p:extLst>
      <p:ext uri="{BB962C8B-B14F-4D97-AF65-F5344CB8AC3E}">
        <p14:creationId xmlns:p14="http://schemas.microsoft.com/office/powerpoint/2010/main" val="2899177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14" name="Content Placeholder 13"/>
          <p:cNvPicPr>
            <a:picLocks noGrp="1" noChangeAspect="1"/>
          </p:cNvPicPr>
          <p:nvPr>
            <p:ph sz="quarter" idx="4"/>
          </p:nvPr>
        </p:nvPicPr>
        <p:blipFill>
          <a:blip r:embed="rId2"/>
          <a:stretch>
            <a:fillRect/>
          </a:stretch>
        </p:blipFill>
        <p:spPr>
          <a:xfrm>
            <a:off x="4800025" y="549054"/>
            <a:ext cx="2591951" cy="5759893"/>
          </a:xfrm>
          <a:prstGeom prst="rect">
            <a:avLst/>
          </a:prstGeom>
        </p:spPr>
      </p:pic>
      <p:pic>
        <p:nvPicPr>
          <p:cNvPr id="13" name="Content Placeholder 12"/>
          <p:cNvPicPr>
            <a:picLocks noGrp="1" noChangeAspect="1"/>
          </p:cNvPicPr>
          <p:nvPr>
            <p:ph sz="half" idx="2"/>
          </p:nvPr>
        </p:nvPicPr>
        <p:blipFill>
          <a:blip r:embed="rId3"/>
          <a:stretch>
            <a:fillRect/>
          </a:stretch>
        </p:blipFill>
        <p:spPr>
          <a:xfrm>
            <a:off x="959632" y="549054"/>
            <a:ext cx="2591951" cy="5759893"/>
          </a:xfrm>
          <a:prstGeom prst="rect">
            <a:avLst/>
          </a:prstGeom>
        </p:spPr>
      </p:pic>
      <p:pic>
        <p:nvPicPr>
          <p:cNvPr id="15" name="Picture 14"/>
          <p:cNvPicPr>
            <a:picLocks noChangeAspect="1"/>
          </p:cNvPicPr>
          <p:nvPr/>
        </p:nvPicPr>
        <p:blipFill>
          <a:blip r:embed="rId4"/>
          <a:stretch>
            <a:fillRect/>
          </a:stretch>
        </p:blipFill>
        <p:spPr>
          <a:xfrm>
            <a:off x="8640418" y="538067"/>
            <a:ext cx="2596896" cy="5770880"/>
          </a:xfrm>
          <a:prstGeom prst="rect">
            <a:avLst/>
          </a:prstGeom>
        </p:spPr>
      </p:pic>
    </p:spTree>
    <p:extLst>
      <p:ext uri="{BB962C8B-B14F-4D97-AF65-F5344CB8AC3E}">
        <p14:creationId xmlns:p14="http://schemas.microsoft.com/office/powerpoint/2010/main" val="3331212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a:blip r:embed="rId2"/>
          <a:stretch>
            <a:fillRect/>
          </a:stretch>
        </p:blipFill>
        <p:spPr>
          <a:xfrm>
            <a:off x="1524529" y="304799"/>
            <a:ext cx="3163824" cy="6267615"/>
          </a:xfrm>
          <a:prstGeom prst="rect">
            <a:avLst/>
          </a:prstGeom>
        </p:spPr>
      </p:pic>
      <p:pic>
        <p:nvPicPr>
          <p:cNvPr id="5" name="Content Placeholder 4"/>
          <p:cNvPicPr>
            <a:picLocks noGrp="1" noChangeAspect="1"/>
          </p:cNvPicPr>
          <p:nvPr>
            <p:ph sz="quarter" idx="4"/>
          </p:nvPr>
        </p:nvPicPr>
        <p:blipFill>
          <a:blip r:embed="rId3"/>
          <a:stretch>
            <a:fillRect/>
          </a:stretch>
        </p:blipFill>
        <p:spPr>
          <a:xfrm>
            <a:off x="7325161" y="304800"/>
            <a:ext cx="3163824" cy="6267615"/>
          </a:xfrm>
          <a:prstGeom prst="rect">
            <a:avLst/>
          </a:prstGeom>
        </p:spPr>
      </p:pic>
    </p:spTree>
    <p:extLst>
      <p:ext uri="{BB962C8B-B14F-4D97-AF65-F5344CB8AC3E}">
        <p14:creationId xmlns:p14="http://schemas.microsoft.com/office/powerpoint/2010/main" val="185485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sz="half" idx="2"/>
          </p:nvPr>
        </p:nvPicPr>
        <p:blipFill>
          <a:blip r:embed="rId2"/>
          <a:stretch>
            <a:fillRect/>
          </a:stretch>
        </p:blipFill>
        <p:spPr>
          <a:xfrm>
            <a:off x="4386072" y="320049"/>
            <a:ext cx="3419856" cy="6217902"/>
          </a:xfrm>
          <a:prstGeom prst="rect">
            <a:avLst/>
          </a:prstGeom>
        </p:spPr>
      </p:pic>
    </p:spTree>
    <p:extLst>
      <p:ext uri="{BB962C8B-B14F-4D97-AF65-F5344CB8AC3E}">
        <p14:creationId xmlns:p14="http://schemas.microsoft.com/office/powerpoint/2010/main" val="3679400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19310" y="857182"/>
            <a:ext cx="3573194" cy="1107996"/>
          </a:xfrm>
          <a:prstGeom prst="rect">
            <a:avLst/>
          </a:prstGeom>
          <a:noFill/>
        </p:spPr>
        <p:txBody>
          <a:bodyPr wrap="square" lIns="91440" tIns="45720" rIns="91440" bIns="45720">
            <a:spAutoFit/>
          </a:bodyPr>
          <a:lstStyle/>
          <a:p>
            <a:r>
              <a:rPr lang="en-US" sz="6600" b="1"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About Us</a:t>
            </a:r>
            <a:endParaRPr lang="en-US" sz="6600" b="1"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cxnSp>
        <p:nvCxnSpPr>
          <p:cNvPr id="6" name="Straight Connector 5"/>
          <p:cNvCxnSpPr/>
          <p:nvPr/>
        </p:nvCxnSpPr>
        <p:spPr>
          <a:xfrm>
            <a:off x="1519310" y="1965178"/>
            <a:ext cx="486742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1098988154"/>
              </p:ext>
            </p:extLst>
          </p:nvPr>
        </p:nvGraphicFramePr>
        <p:xfrm>
          <a:off x="1601932" y="2303767"/>
          <a:ext cx="8127999" cy="2773680"/>
        </p:xfrm>
        <a:graphic>
          <a:graphicData uri="http://schemas.openxmlformats.org/drawingml/2006/table">
            <a:tbl>
              <a:tblPr firstRow="1" bandRow="1">
                <a:tableStyleId>{69012ECD-51FC-41F1-AA8D-1B2483CD663E}</a:tableStyleId>
              </a:tblPr>
              <a:tblGrid>
                <a:gridCol w="2709333"/>
                <a:gridCol w="2709333"/>
                <a:gridCol w="2709333"/>
              </a:tblGrid>
              <a:tr h="370840">
                <a:tc>
                  <a:txBody>
                    <a:bodyPr/>
                    <a:lstStyle/>
                    <a:p>
                      <a:pPr algn="ctr"/>
                      <a:r>
                        <a:rPr lang="en-US" sz="2000" baseline="0" dirty="0" smtClean="0">
                          <a:solidFill>
                            <a:schemeClr val="tx1"/>
                          </a:solidFill>
                          <a:latin typeface="Times New Roman" panose="02020603050405020304" pitchFamily="18" charset="0"/>
                          <a:cs typeface="Times New Roman" panose="02020603050405020304" pitchFamily="18" charset="0"/>
                        </a:rPr>
                        <a:t>Name</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000" baseline="0" dirty="0" smtClean="0">
                          <a:solidFill>
                            <a:schemeClr val="tx1"/>
                          </a:solidFill>
                          <a:latin typeface="Times New Roman" panose="02020603050405020304" pitchFamily="18" charset="0"/>
                          <a:cs typeface="Times New Roman" panose="02020603050405020304" pitchFamily="18" charset="0"/>
                        </a:rPr>
                        <a:t>ID</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000" baseline="0" dirty="0" smtClean="0">
                          <a:solidFill>
                            <a:schemeClr val="tx1"/>
                          </a:solidFill>
                          <a:latin typeface="Times New Roman" panose="02020603050405020304" pitchFamily="18" charset="0"/>
                          <a:cs typeface="Times New Roman" panose="02020603050405020304" pitchFamily="18" charset="0"/>
                        </a:rPr>
                        <a:t>Task</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r>
              <a:tr h="370840">
                <a:tc>
                  <a:txBody>
                    <a:bodyPr/>
                    <a:lstStyle/>
                    <a:p>
                      <a:r>
                        <a:rPr lang="en-US" sz="2000" baseline="0" dirty="0" smtClean="0">
                          <a:solidFill>
                            <a:schemeClr val="tx1"/>
                          </a:solidFill>
                          <a:latin typeface="Times New Roman" panose="02020603050405020304" pitchFamily="18" charset="0"/>
                          <a:cs typeface="Times New Roman" panose="02020603050405020304" pitchFamily="18" charset="0"/>
                        </a:rPr>
                        <a:t>Marwan Mahmoud </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GB" sz="2000" baseline="0" dirty="0" smtClean="0">
                          <a:solidFill>
                            <a:schemeClr val="tx1"/>
                          </a:solidFill>
                          <a:latin typeface="Times New Roman" panose="02020603050405020304" pitchFamily="18" charset="0"/>
                          <a:cs typeface="Times New Roman" panose="02020603050405020304" pitchFamily="18" charset="0"/>
                        </a:rPr>
                        <a:t>22010250 </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GB" sz="1800" baseline="0" dirty="0" err="1" smtClean="0">
                          <a:solidFill>
                            <a:schemeClr val="tx1"/>
                          </a:solidFill>
                          <a:latin typeface="Times New Roman" panose="02020603050405020304" pitchFamily="18" charset="0"/>
                          <a:cs typeface="Times New Roman" panose="02020603050405020304" pitchFamily="18" charset="0"/>
                        </a:rPr>
                        <a:t>Arduino</a:t>
                      </a:r>
                      <a:r>
                        <a:rPr lang="en-GB" sz="1800" baseline="0" dirty="0" smtClean="0">
                          <a:solidFill>
                            <a:schemeClr val="tx1"/>
                          </a:solidFill>
                          <a:latin typeface="Times New Roman" panose="02020603050405020304" pitchFamily="18" charset="0"/>
                          <a:cs typeface="Times New Roman" panose="02020603050405020304" pitchFamily="18" charset="0"/>
                        </a:rPr>
                        <a:t> uno-Wiring-Esp32</a:t>
                      </a:r>
                      <a:endParaRPr lang="en-GB" sz="1800" baseline="0" dirty="0">
                        <a:solidFill>
                          <a:schemeClr val="tx1"/>
                        </a:solidFill>
                        <a:latin typeface="Times New Roman" panose="02020603050405020304" pitchFamily="18" charset="0"/>
                        <a:cs typeface="Times New Roman" panose="02020603050405020304" pitchFamily="18" charset="0"/>
                      </a:endParaRPr>
                    </a:p>
                  </a:txBody>
                  <a:tcPr/>
                </a:tc>
              </a:tr>
              <a:tr h="370840">
                <a:tc>
                  <a:txBody>
                    <a:bodyPr/>
                    <a:lstStyle/>
                    <a:p>
                      <a:r>
                        <a:rPr lang="en-US" sz="2000" baseline="0" dirty="0" err="1" smtClean="0">
                          <a:solidFill>
                            <a:schemeClr val="tx1"/>
                          </a:solidFill>
                          <a:latin typeface="Times New Roman" panose="02020603050405020304" pitchFamily="18" charset="0"/>
                          <a:cs typeface="Times New Roman" panose="02020603050405020304" pitchFamily="18" charset="0"/>
                        </a:rPr>
                        <a:t>Kenzy</a:t>
                      </a:r>
                      <a:r>
                        <a:rPr lang="en-US" sz="2000" baseline="0" dirty="0" smtClean="0">
                          <a:solidFill>
                            <a:schemeClr val="tx1"/>
                          </a:solidFill>
                          <a:latin typeface="Times New Roman" panose="02020603050405020304" pitchFamily="18" charset="0"/>
                          <a:cs typeface="Times New Roman" panose="02020603050405020304" pitchFamily="18" charset="0"/>
                        </a:rPr>
                        <a:t> </a:t>
                      </a:r>
                      <a:r>
                        <a:rPr lang="en-US" sz="2000" baseline="0" dirty="0" err="1" smtClean="0">
                          <a:solidFill>
                            <a:schemeClr val="tx1"/>
                          </a:solidFill>
                          <a:latin typeface="Times New Roman" panose="02020603050405020304" pitchFamily="18" charset="0"/>
                          <a:cs typeface="Times New Roman" panose="02020603050405020304" pitchFamily="18" charset="0"/>
                        </a:rPr>
                        <a:t>Abd</a:t>
                      </a:r>
                      <a:r>
                        <a:rPr lang="en-US" sz="2000" baseline="0" dirty="0" smtClean="0">
                          <a:solidFill>
                            <a:schemeClr val="tx1"/>
                          </a:solidFill>
                          <a:latin typeface="Times New Roman" panose="02020603050405020304" pitchFamily="18" charset="0"/>
                          <a:cs typeface="Times New Roman" panose="02020603050405020304" pitchFamily="18" charset="0"/>
                        </a:rPr>
                        <a:t> El </a:t>
                      </a:r>
                      <a:r>
                        <a:rPr lang="en-US" sz="2000" baseline="0" dirty="0" err="1" smtClean="0">
                          <a:solidFill>
                            <a:schemeClr val="tx1"/>
                          </a:solidFill>
                          <a:latin typeface="Times New Roman" panose="02020603050405020304" pitchFamily="18" charset="0"/>
                          <a:cs typeface="Times New Roman" panose="02020603050405020304" pitchFamily="18" charset="0"/>
                        </a:rPr>
                        <a:t>Kereem</a:t>
                      </a:r>
                      <a:endParaRPr lang="en-US" sz="2000" baseline="0" dirty="0" smtClean="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GB" sz="2000" baseline="0" dirty="0" smtClean="0">
                          <a:solidFill>
                            <a:schemeClr val="tx1"/>
                          </a:solidFill>
                          <a:latin typeface="Times New Roman" panose="02020603050405020304" pitchFamily="18" charset="0"/>
                          <a:cs typeface="Times New Roman" panose="02020603050405020304" pitchFamily="18" charset="0"/>
                        </a:rPr>
                        <a:t>22010379 </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800" baseline="0" dirty="0" err="1" smtClean="0">
                          <a:solidFill>
                            <a:schemeClr val="tx1"/>
                          </a:solidFill>
                          <a:latin typeface="Times New Roman" panose="02020603050405020304" pitchFamily="18" charset="0"/>
                          <a:cs typeface="Times New Roman" panose="02020603050405020304" pitchFamily="18" charset="0"/>
                        </a:rPr>
                        <a:t>Arduino</a:t>
                      </a:r>
                      <a:r>
                        <a:rPr lang="en-US" sz="1800" baseline="0" dirty="0" smtClean="0">
                          <a:solidFill>
                            <a:schemeClr val="tx1"/>
                          </a:solidFill>
                          <a:latin typeface="Times New Roman" panose="02020603050405020304" pitchFamily="18" charset="0"/>
                          <a:cs typeface="Times New Roman" panose="02020603050405020304" pitchFamily="18" charset="0"/>
                        </a:rPr>
                        <a:t> uno-Wiring-Esp32</a:t>
                      </a:r>
                      <a:endParaRPr lang="en-GB" sz="1800" baseline="0" dirty="0">
                        <a:solidFill>
                          <a:schemeClr val="tx1"/>
                        </a:solidFill>
                        <a:latin typeface="Times New Roman" panose="02020603050405020304" pitchFamily="18" charset="0"/>
                        <a:cs typeface="Times New Roman" panose="02020603050405020304" pitchFamily="18" charset="0"/>
                      </a:endParaRPr>
                    </a:p>
                  </a:txBody>
                  <a:tcPr/>
                </a:tc>
              </a:tr>
              <a:tr h="370840">
                <a:tc>
                  <a:txBody>
                    <a:bodyPr/>
                    <a:lstStyle/>
                    <a:p>
                      <a:r>
                        <a:rPr lang="en-US" sz="2000" baseline="0" dirty="0" err="1" smtClean="0">
                          <a:solidFill>
                            <a:schemeClr val="tx1"/>
                          </a:solidFill>
                          <a:latin typeface="Times New Roman" panose="02020603050405020304" pitchFamily="18" charset="0"/>
                          <a:cs typeface="Times New Roman" panose="02020603050405020304" pitchFamily="18" charset="0"/>
                        </a:rPr>
                        <a:t>Shahd</a:t>
                      </a:r>
                      <a:r>
                        <a:rPr lang="en-US" sz="2000" baseline="0" dirty="0" smtClean="0">
                          <a:solidFill>
                            <a:schemeClr val="tx1"/>
                          </a:solidFill>
                          <a:latin typeface="Times New Roman" panose="02020603050405020304" pitchFamily="18" charset="0"/>
                          <a:cs typeface="Times New Roman" panose="02020603050405020304" pitchFamily="18" charset="0"/>
                        </a:rPr>
                        <a:t> Ahmed Mohamed</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GB" sz="2000" baseline="0" dirty="0" smtClean="0">
                          <a:solidFill>
                            <a:schemeClr val="tx1"/>
                          </a:solidFill>
                          <a:latin typeface="Times New Roman" panose="02020603050405020304" pitchFamily="18" charset="0"/>
                          <a:cs typeface="Times New Roman" panose="02020603050405020304" pitchFamily="18" charset="0"/>
                        </a:rPr>
                        <a:t>22010118 </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800" baseline="0" dirty="0" err="1" smtClean="0">
                          <a:solidFill>
                            <a:schemeClr val="tx1"/>
                          </a:solidFill>
                          <a:latin typeface="Times New Roman" panose="02020603050405020304" pitchFamily="18" charset="0"/>
                          <a:cs typeface="Times New Roman" panose="02020603050405020304" pitchFamily="18" charset="0"/>
                        </a:rPr>
                        <a:t>Arduino</a:t>
                      </a:r>
                      <a:r>
                        <a:rPr lang="en-US" sz="1800" baseline="0" dirty="0" smtClean="0">
                          <a:solidFill>
                            <a:schemeClr val="tx1"/>
                          </a:solidFill>
                          <a:latin typeface="Times New Roman" panose="02020603050405020304" pitchFamily="18" charset="0"/>
                          <a:cs typeface="Times New Roman" panose="02020603050405020304" pitchFamily="18" charset="0"/>
                        </a:rPr>
                        <a:t> uno-Wiring-Esp32</a:t>
                      </a:r>
                      <a:endParaRPr lang="en-GB" sz="1800" baseline="0" dirty="0">
                        <a:solidFill>
                          <a:schemeClr val="tx1"/>
                        </a:solidFill>
                        <a:latin typeface="Times New Roman" panose="02020603050405020304" pitchFamily="18" charset="0"/>
                        <a:cs typeface="Times New Roman" panose="02020603050405020304" pitchFamily="18" charset="0"/>
                      </a:endParaRPr>
                    </a:p>
                  </a:txBody>
                  <a:tcPr/>
                </a:tc>
              </a:tr>
              <a:tr h="370840">
                <a:tc>
                  <a:txBody>
                    <a:bodyPr/>
                    <a:lstStyle/>
                    <a:p>
                      <a:r>
                        <a:rPr lang="en-US" sz="2000" baseline="0" dirty="0" smtClean="0">
                          <a:solidFill>
                            <a:schemeClr val="tx1"/>
                          </a:solidFill>
                          <a:latin typeface="Times New Roman" panose="02020603050405020304" pitchFamily="18" charset="0"/>
                          <a:cs typeface="Times New Roman" panose="02020603050405020304" pitchFamily="18" charset="0"/>
                        </a:rPr>
                        <a:t>Mona Adel </a:t>
                      </a:r>
                      <a:r>
                        <a:rPr lang="en-US" sz="2000" baseline="0" dirty="0" err="1" smtClean="0">
                          <a:solidFill>
                            <a:schemeClr val="tx1"/>
                          </a:solidFill>
                          <a:latin typeface="Times New Roman" panose="02020603050405020304" pitchFamily="18" charset="0"/>
                          <a:cs typeface="Times New Roman" panose="02020603050405020304" pitchFamily="18" charset="0"/>
                        </a:rPr>
                        <a:t>Atteya</a:t>
                      </a:r>
                      <a:r>
                        <a:rPr lang="en-US" sz="2000" baseline="0" dirty="0" smtClean="0">
                          <a:solidFill>
                            <a:schemeClr val="tx1"/>
                          </a:solidFill>
                          <a:latin typeface="Times New Roman" panose="02020603050405020304" pitchFamily="18" charset="0"/>
                          <a:cs typeface="Times New Roman" panose="02020603050405020304" pitchFamily="18" charset="0"/>
                        </a:rPr>
                        <a:t> </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GB" sz="2000" baseline="0" dirty="0" smtClean="0">
                          <a:solidFill>
                            <a:schemeClr val="tx1"/>
                          </a:solidFill>
                          <a:latin typeface="Times New Roman" panose="02020603050405020304" pitchFamily="18" charset="0"/>
                          <a:cs typeface="Times New Roman" panose="02020603050405020304" pitchFamily="18" charset="0"/>
                        </a:rPr>
                        <a:t>22010271 </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800" baseline="0" dirty="0" smtClean="0">
                          <a:solidFill>
                            <a:schemeClr val="tx1"/>
                          </a:solidFill>
                          <a:latin typeface="Times New Roman" panose="02020603050405020304" pitchFamily="18" charset="0"/>
                          <a:cs typeface="Times New Roman" panose="02020603050405020304" pitchFamily="18" charset="0"/>
                        </a:rPr>
                        <a:t>MQTT Broker-</a:t>
                      </a:r>
                      <a:r>
                        <a:rPr lang="en-US" sz="1800" baseline="0" dirty="0" err="1" smtClean="0">
                          <a:solidFill>
                            <a:schemeClr val="tx1"/>
                          </a:solidFill>
                          <a:latin typeface="Times New Roman" panose="02020603050405020304" pitchFamily="18" charset="0"/>
                          <a:cs typeface="Times New Roman" panose="02020603050405020304" pitchFamily="18" charset="0"/>
                        </a:rPr>
                        <a:t>Powerpoint</a:t>
                      </a:r>
                      <a:endParaRPr lang="en-GB" sz="1800" baseline="0" dirty="0">
                        <a:solidFill>
                          <a:schemeClr val="tx1"/>
                        </a:solidFill>
                        <a:latin typeface="Times New Roman" panose="02020603050405020304" pitchFamily="18" charset="0"/>
                        <a:cs typeface="Times New Roman" panose="02020603050405020304" pitchFamily="18" charset="0"/>
                      </a:endParaRPr>
                    </a:p>
                  </a:txBody>
                  <a:tcPr/>
                </a:tc>
              </a:tr>
              <a:tr h="370840">
                <a:tc>
                  <a:txBody>
                    <a:bodyPr/>
                    <a:lstStyle/>
                    <a:p>
                      <a:r>
                        <a:rPr lang="en-US" sz="2000" baseline="0" dirty="0" err="1" smtClean="0">
                          <a:solidFill>
                            <a:schemeClr val="tx1"/>
                          </a:solidFill>
                          <a:latin typeface="Times New Roman" panose="02020603050405020304" pitchFamily="18" charset="0"/>
                          <a:cs typeface="Times New Roman" panose="02020603050405020304" pitchFamily="18" charset="0"/>
                        </a:rPr>
                        <a:t>Rawan</a:t>
                      </a:r>
                      <a:r>
                        <a:rPr lang="en-US" sz="2000" baseline="0" dirty="0" smtClean="0">
                          <a:solidFill>
                            <a:schemeClr val="tx1"/>
                          </a:solidFill>
                          <a:latin typeface="Times New Roman" panose="02020603050405020304" pitchFamily="18" charset="0"/>
                          <a:cs typeface="Times New Roman" panose="02020603050405020304" pitchFamily="18" charset="0"/>
                        </a:rPr>
                        <a:t> </a:t>
                      </a:r>
                      <a:r>
                        <a:rPr lang="en-US" sz="2000" baseline="0" dirty="0" err="1" smtClean="0">
                          <a:solidFill>
                            <a:schemeClr val="tx1"/>
                          </a:solidFill>
                          <a:latin typeface="Times New Roman" panose="02020603050405020304" pitchFamily="18" charset="0"/>
                          <a:cs typeface="Times New Roman" panose="02020603050405020304" pitchFamily="18" charset="0"/>
                        </a:rPr>
                        <a:t>Abdo</a:t>
                      </a:r>
                      <a:r>
                        <a:rPr lang="en-US" sz="2000" baseline="0" dirty="0" smtClean="0">
                          <a:solidFill>
                            <a:schemeClr val="tx1"/>
                          </a:solidFill>
                          <a:latin typeface="Times New Roman" panose="02020603050405020304" pitchFamily="18" charset="0"/>
                          <a:cs typeface="Times New Roman" panose="02020603050405020304" pitchFamily="18" charset="0"/>
                        </a:rPr>
                        <a:t> Ahmed</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GB" sz="2000" baseline="0" dirty="0" smtClean="0">
                          <a:solidFill>
                            <a:schemeClr val="tx1"/>
                          </a:solidFill>
                          <a:latin typeface="Times New Roman" panose="02020603050405020304" pitchFamily="18" charset="0"/>
                          <a:cs typeface="Times New Roman" panose="02020603050405020304" pitchFamily="18" charset="0"/>
                        </a:rPr>
                        <a:t>22010094</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800" baseline="0" dirty="0" smtClean="0">
                          <a:solidFill>
                            <a:schemeClr val="tx1"/>
                          </a:solidFill>
                          <a:latin typeface="Times New Roman" panose="02020603050405020304" pitchFamily="18" charset="0"/>
                          <a:cs typeface="Times New Roman" panose="02020603050405020304" pitchFamily="18" charset="0"/>
                        </a:rPr>
                        <a:t>Flutter app-Firebase</a:t>
                      </a:r>
                      <a:endParaRPr lang="en-GB" sz="1800" baseline="0" dirty="0">
                        <a:solidFill>
                          <a:schemeClr val="tx1"/>
                        </a:solidFill>
                        <a:latin typeface="Times New Roman" panose="02020603050405020304" pitchFamily="18" charset="0"/>
                        <a:cs typeface="Times New Roman" panose="02020603050405020304" pitchFamily="18" charset="0"/>
                      </a:endParaRPr>
                    </a:p>
                  </a:txBody>
                  <a:tcPr/>
                </a:tc>
              </a:tr>
              <a:tr h="370840">
                <a:tc>
                  <a:txBody>
                    <a:bodyPr/>
                    <a:lstStyle/>
                    <a:p>
                      <a:r>
                        <a:rPr lang="en-US" sz="2000" baseline="0" dirty="0" smtClean="0">
                          <a:solidFill>
                            <a:schemeClr val="tx1"/>
                          </a:solidFill>
                          <a:latin typeface="Times New Roman" panose="02020603050405020304" pitchFamily="18" charset="0"/>
                          <a:cs typeface="Times New Roman" panose="02020603050405020304" pitchFamily="18" charset="0"/>
                        </a:rPr>
                        <a:t>Mahmoud Ahmed </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GB" sz="2000" baseline="0" dirty="0" smtClean="0">
                          <a:solidFill>
                            <a:schemeClr val="tx1"/>
                          </a:solidFill>
                          <a:latin typeface="Times New Roman" panose="02020603050405020304" pitchFamily="18" charset="0"/>
                          <a:cs typeface="Times New Roman" panose="02020603050405020304" pitchFamily="18" charset="0"/>
                        </a:rPr>
                        <a:t>22010236</a:t>
                      </a:r>
                      <a:endParaRPr lang="en-GB" sz="2000" baseline="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800" baseline="0" dirty="0" smtClean="0">
                          <a:solidFill>
                            <a:schemeClr val="tx1"/>
                          </a:solidFill>
                          <a:latin typeface="Times New Roman" panose="02020603050405020304" pitchFamily="18" charset="0"/>
                          <a:cs typeface="Times New Roman" panose="02020603050405020304" pitchFamily="18" charset="0"/>
                        </a:rPr>
                        <a:t>Flutter app</a:t>
                      </a:r>
                      <a:endParaRPr lang="en-GB" sz="1800" baseline="0" dirty="0">
                        <a:solidFill>
                          <a:schemeClr val="tx1"/>
                        </a:solidFill>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5457520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Content Placeholder 8"/>
          <p:cNvPicPr>
            <a:picLocks noGrp="1" noChangeAspect="1"/>
          </p:cNvPicPr>
          <p:nvPr>
            <p:ph idx="1"/>
          </p:nvPr>
        </p:nvPicPr>
        <p:blipFill>
          <a:blip r:embed="rId2"/>
          <a:stretch>
            <a:fillRect/>
          </a:stretch>
        </p:blipFill>
        <p:spPr>
          <a:xfrm>
            <a:off x="971167" y="546281"/>
            <a:ext cx="10249666" cy="5765438"/>
          </a:xfrm>
          <a:prstGeom prst="rect">
            <a:avLst/>
          </a:prstGeom>
        </p:spPr>
      </p:pic>
    </p:spTree>
    <p:extLst>
      <p:ext uri="{BB962C8B-B14F-4D97-AF65-F5344CB8AC3E}">
        <p14:creationId xmlns:p14="http://schemas.microsoft.com/office/powerpoint/2010/main" val="2900157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sz="half" idx="2"/>
          </p:nvPr>
        </p:nvPicPr>
        <p:blipFill rotWithShape="1">
          <a:blip r:embed="rId2"/>
          <a:srcRect l="1507" t="1905" r="650"/>
          <a:stretch/>
        </p:blipFill>
        <p:spPr>
          <a:xfrm>
            <a:off x="781878" y="432114"/>
            <a:ext cx="10628244" cy="5993772"/>
          </a:xfrm>
          <a:prstGeom prst="rect">
            <a:avLst/>
          </a:prstGeom>
        </p:spPr>
      </p:pic>
    </p:spTree>
    <p:extLst>
      <p:ext uri="{BB962C8B-B14F-4D97-AF65-F5344CB8AC3E}">
        <p14:creationId xmlns:p14="http://schemas.microsoft.com/office/powerpoint/2010/main" val="416484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7904" y="831424"/>
            <a:ext cx="4589555" cy="1107996"/>
          </a:xfrm>
          <a:prstGeom prst="rect">
            <a:avLst/>
          </a:prstGeom>
          <a:noFill/>
        </p:spPr>
        <p:txBody>
          <a:bodyPr wrap="square" lIns="91440" tIns="45720" rIns="91440" bIns="45720">
            <a:spAutoFit/>
          </a:bodyPr>
          <a:lstStyle/>
          <a:p>
            <a:pPr algn="ctr"/>
            <a:r>
              <a:rPr lang="en-US" sz="6600" b="1" u="sng"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References  </a:t>
            </a:r>
            <a:endParaRPr lang="en-US" sz="6600" b="1" u="sng"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sp>
        <p:nvSpPr>
          <p:cNvPr id="7" name="TextBox 6">
            <a:hlinkClick r:id="rId2"/>
          </p:cNvPr>
          <p:cNvSpPr txBox="1"/>
          <p:nvPr/>
        </p:nvSpPr>
        <p:spPr>
          <a:xfrm>
            <a:off x="1030310" y="2125014"/>
            <a:ext cx="9916732"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err="1" smtClean="0">
                <a:latin typeface="Times New Roman" panose="02020603050405020304" pitchFamily="18" charset="0"/>
                <a:cs typeface="Times New Roman" panose="02020603050405020304" pitchFamily="18" charset="0"/>
              </a:rPr>
              <a:t>HiveMQ</a:t>
            </a:r>
            <a:r>
              <a:rPr lang="en-US" b="1" dirty="0" smtClean="0">
                <a:latin typeface="Times New Roman" panose="02020603050405020304" pitchFamily="18" charset="0"/>
                <a:cs typeface="Times New Roman" panose="02020603050405020304" pitchFamily="18" charset="0"/>
              </a:rPr>
              <a:t> MQTT </a:t>
            </a:r>
            <a:r>
              <a:rPr lang="en-US" b="1" dirty="0">
                <a:latin typeface="Times New Roman" panose="02020603050405020304" pitchFamily="18" charset="0"/>
                <a:cs typeface="Times New Roman" panose="02020603050405020304" pitchFamily="18" charset="0"/>
              </a:rPr>
              <a:t>Broker </a:t>
            </a:r>
            <a:r>
              <a:rPr lang="en-US" b="1" dirty="0" smtClean="0">
                <a:latin typeface="Times New Roman" panose="02020603050405020304" pitchFamily="18" charset="0"/>
                <a:cs typeface="Times New Roman" panose="02020603050405020304" pitchFamily="18" charset="0"/>
              </a:rPr>
              <a:t>Documentation</a:t>
            </a:r>
          </a:p>
          <a:p>
            <a:pPr marL="285750"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Firebase Documentation</a:t>
            </a:r>
          </a:p>
          <a:p>
            <a:pPr marL="285750"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Getting started with ESP32 development board –Random Nerds</a:t>
            </a:r>
          </a:p>
          <a:p>
            <a:pPr marL="285750" indent="-285750">
              <a:buFont typeface="Arial" panose="020B0604020202020204" pitchFamily="34" charset="0"/>
              <a:buChar char="•"/>
            </a:pPr>
            <a:r>
              <a:rPr lang="en-US" b="1" dirty="0" err="1" smtClean="0">
                <a:latin typeface="Times New Roman" panose="02020603050405020304" pitchFamily="18" charset="0"/>
                <a:cs typeface="Times New Roman" panose="02020603050405020304" pitchFamily="18" charset="0"/>
              </a:rPr>
              <a:t>Lucidchart</a:t>
            </a:r>
            <a:r>
              <a:rPr lang="en-US" b="1" dirty="0" smtClean="0">
                <a:latin typeface="Times New Roman" panose="02020603050405020304" pitchFamily="18" charset="0"/>
                <a:cs typeface="Times New Roman" panose="02020603050405020304" pitchFamily="18" charset="0"/>
              </a:rPr>
              <a:t> platform for Schema bloc </a:t>
            </a:r>
          </a:p>
          <a:p>
            <a:pPr marL="285750" indent="-285750">
              <a:buFont typeface="Arial" panose="020B0604020202020204" pitchFamily="34" charset="0"/>
              <a:buChar char="•"/>
            </a:pP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3976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22614" y="857182"/>
            <a:ext cx="6946773" cy="1107996"/>
          </a:xfrm>
          <a:prstGeom prst="rect">
            <a:avLst/>
          </a:prstGeom>
          <a:noFill/>
        </p:spPr>
        <p:txBody>
          <a:bodyPr wrap="square" lIns="91440" tIns="45720" rIns="91440" bIns="45720">
            <a:spAutoFit/>
          </a:bodyPr>
          <a:lstStyle/>
          <a:p>
            <a:pPr algn="ctr"/>
            <a:r>
              <a:rPr lang="en-US" sz="6600" b="1" u="sng"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Acknowledgment  </a:t>
            </a:r>
            <a:endParaRPr lang="en-US" sz="6600" b="1" u="sng"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sp>
        <p:nvSpPr>
          <p:cNvPr id="3" name="TextBox 2"/>
          <p:cNvSpPr txBox="1"/>
          <p:nvPr/>
        </p:nvSpPr>
        <p:spPr>
          <a:xfrm>
            <a:off x="1156952" y="2472744"/>
            <a:ext cx="9878096" cy="2677656"/>
          </a:xfrm>
          <a:prstGeom prst="rect">
            <a:avLst/>
          </a:prstGeom>
          <a:noFill/>
        </p:spPr>
        <p:txBody>
          <a:bodyPr wrap="square" rtlCol="0">
            <a:spAutoFit/>
          </a:bodyPr>
          <a:lstStyle/>
          <a:p>
            <a:pPr algn="ctr"/>
            <a:r>
              <a:rPr lang="en-GB" sz="2400" dirty="0">
                <a:latin typeface="Times New Roman" panose="02020603050405020304" pitchFamily="18" charset="0"/>
                <a:cs typeface="Times New Roman" panose="02020603050405020304" pitchFamily="18" charset="0"/>
              </a:rPr>
              <a:t>We would like to express our sincere gratitude to our trainers for their valuable guidance and continuous support throughout this project. Your expertise and encouragement have been instrumental in our learning and development</a:t>
            </a:r>
            <a:r>
              <a:rPr lang="en-GB" sz="2400" dirty="0" smtClean="0">
                <a:latin typeface="Times New Roman" panose="02020603050405020304" pitchFamily="18" charset="0"/>
                <a:cs typeface="Times New Roman" panose="02020603050405020304" pitchFamily="18" charset="0"/>
              </a:rPr>
              <a:t>.</a:t>
            </a:r>
          </a:p>
          <a:p>
            <a:pPr algn="ctr"/>
            <a:endParaRPr lang="en-GB" sz="2400" dirty="0" smtClean="0">
              <a:latin typeface="Times New Roman" panose="02020603050405020304" pitchFamily="18" charset="0"/>
              <a:cs typeface="Times New Roman" panose="02020603050405020304" pitchFamily="18" charset="0"/>
            </a:endParaRPr>
          </a:p>
          <a:p>
            <a:pPr algn="ctr"/>
            <a:r>
              <a:rPr lang="en-GB" sz="2400" dirty="0" smtClean="0">
                <a:latin typeface="Times New Roman" panose="02020603050405020304" pitchFamily="18" charset="0"/>
                <a:cs typeface="Times New Roman" panose="02020603050405020304" pitchFamily="18" charset="0"/>
              </a:rPr>
              <a:t>A </a:t>
            </a:r>
            <a:r>
              <a:rPr lang="en-GB" sz="2400" dirty="0">
                <a:latin typeface="Times New Roman" panose="02020603050405020304" pitchFamily="18" charset="0"/>
                <a:cs typeface="Times New Roman" panose="02020603050405020304" pitchFamily="18" charset="0"/>
              </a:rPr>
              <a:t>special thanks to Eng. Mahmoud for always being available, providing constant support, and helping us overcome challenges with his friendly approach and invaluable assistance in our tasks.</a:t>
            </a:r>
            <a:r>
              <a:rPr lang="en-US" sz="2400" dirty="0" smtClean="0">
                <a:latin typeface="Times New Roman" panose="02020603050405020304" pitchFamily="18" charset="0"/>
                <a:cs typeface="Times New Roman" panose="02020603050405020304" pitchFamily="18" charset="0"/>
              </a:rPr>
              <a:t>  </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8573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0"/>
            <a:ext cx="12192000" cy="6858000"/>
          </a:xfrm>
          <a:prstGeom prst="rect">
            <a:avLst/>
          </a:prstGeom>
        </p:spPr>
      </p:pic>
      <p:sp>
        <p:nvSpPr>
          <p:cNvPr id="5" name="Rectangle 4"/>
          <p:cNvSpPr/>
          <p:nvPr/>
        </p:nvSpPr>
        <p:spPr>
          <a:xfrm>
            <a:off x="0" y="0"/>
            <a:ext cx="12192000" cy="685800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smtClean="0">
                <a:latin typeface="Times New Roman" panose="02020603050405020304" pitchFamily="18" charset="0"/>
                <a:cs typeface="Times New Roman" panose="02020603050405020304" pitchFamily="18" charset="0"/>
              </a:rPr>
              <a:t>THANK YOU</a:t>
            </a:r>
            <a:endParaRPr lang="en-GB" sz="13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2079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19310" y="857182"/>
            <a:ext cx="3573194" cy="1107996"/>
          </a:xfrm>
          <a:prstGeom prst="rect">
            <a:avLst/>
          </a:prstGeom>
          <a:noFill/>
        </p:spPr>
        <p:txBody>
          <a:bodyPr wrap="square" lIns="91440" tIns="45720" rIns="91440" bIns="45720">
            <a:spAutoFit/>
          </a:bodyPr>
          <a:lstStyle/>
          <a:p>
            <a:r>
              <a:rPr lang="en-US" sz="6600" b="1"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Agenda</a:t>
            </a:r>
            <a:endParaRPr lang="en-US" sz="6600" b="1"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cxnSp>
        <p:nvCxnSpPr>
          <p:cNvPr id="6" name="Straight Connector 5"/>
          <p:cNvCxnSpPr/>
          <p:nvPr/>
        </p:nvCxnSpPr>
        <p:spPr>
          <a:xfrm flipH="1">
            <a:off x="5092504" y="857182"/>
            <a:ext cx="25362" cy="5028463"/>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9814" b="11133"/>
          <a:stretch/>
        </p:blipFill>
        <p:spPr>
          <a:xfrm>
            <a:off x="1519310" y="2296234"/>
            <a:ext cx="3091327" cy="3258355"/>
          </a:xfrm>
          <a:prstGeom prst="rect">
            <a:avLst/>
          </a:prstGeom>
          <a:ln>
            <a:noFill/>
          </a:ln>
          <a:effectLst>
            <a:outerShdw blurRad="50800" dist="228600" dir="8100000" algn="tr" rotWithShape="0">
              <a:schemeClr val="accent1">
                <a:lumMod val="50000"/>
                <a:alpha val="16000"/>
              </a:schemeClr>
            </a:outerShdw>
          </a:effectLst>
        </p:spPr>
      </p:pic>
      <p:sp>
        <p:nvSpPr>
          <p:cNvPr id="10" name="TextBox 9"/>
          <p:cNvSpPr txBox="1"/>
          <p:nvPr/>
        </p:nvSpPr>
        <p:spPr>
          <a:xfrm>
            <a:off x="5599733" y="2155696"/>
            <a:ext cx="4713667" cy="3539430"/>
          </a:xfrm>
          <a:prstGeom prst="rect">
            <a:avLst/>
          </a:prstGeom>
          <a:noFill/>
        </p:spPr>
        <p:txBody>
          <a:bodyPr wrap="square" rtlCol="0">
            <a:spAutoFit/>
          </a:bodyPr>
          <a:lstStyle/>
          <a:p>
            <a:pPr marL="342900" indent="-342900">
              <a:buFont typeface="Wingdings" panose="05000000000000000000" pitchFamily="2" charset="2"/>
              <a:buChar char="§"/>
            </a:pPr>
            <a:r>
              <a:rPr lang="en-US" sz="2800" b="1" dirty="0" smtClean="0">
                <a:solidFill>
                  <a:srgbClr val="002060"/>
                </a:solidFill>
                <a:latin typeface="Times New Roman" panose="02020603050405020304" pitchFamily="18" charset="0"/>
                <a:cs typeface="Times New Roman" panose="02020603050405020304" pitchFamily="18" charset="0"/>
              </a:rPr>
              <a:t>Project Overview</a:t>
            </a:r>
          </a:p>
          <a:p>
            <a:pPr marL="342900" indent="-342900">
              <a:buFont typeface="Wingdings" panose="05000000000000000000" pitchFamily="2" charset="2"/>
              <a:buChar char="§"/>
            </a:pPr>
            <a:r>
              <a:rPr lang="en-US" sz="2800" b="1" dirty="0" smtClean="0">
                <a:solidFill>
                  <a:srgbClr val="002060"/>
                </a:solidFill>
                <a:latin typeface="Times New Roman" panose="02020603050405020304" pitchFamily="18" charset="0"/>
                <a:cs typeface="Times New Roman" panose="02020603050405020304" pitchFamily="18" charset="0"/>
              </a:rPr>
              <a:t>Technology Stack</a:t>
            </a:r>
          </a:p>
          <a:p>
            <a:pPr marL="342900" indent="-342900">
              <a:buFont typeface="Wingdings" panose="05000000000000000000" pitchFamily="2" charset="2"/>
              <a:buChar char="§"/>
            </a:pPr>
            <a:r>
              <a:rPr lang="en-US" sz="2800" b="1" dirty="0" smtClean="0">
                <a:solidFill>
                  <a:srgbClr val="002060"/>
                </a:solidFill>
                <a:latin typeface="Times New Roman" panose="02020603050405020304" pitchFamily="18" charset="0"/>
                <a:cs typeface="Times New Roman" panose="02020603050405020304" pitchFamily="18" charset="0"/>
              </a:rPr>
              <a:t>System Architecture </a:t>
            </a:r>
          </a:p>
          <a:p>
            <a:pPr marL="342900" indent="-342900">
              <a:buFont typeface="Wingdings" panose="05000000000000000000" pitchFamily="2" charset="2"/>
              <a:buChar char="§"/>
            </a:pPr>
            <a:r>
              <a:rPr lang="en-US" sz="2800" b="1" dirty="0" smtClean="0">
                <a:solidFill>
                  <a:srgbClr val="002060"/>
                </a:solidFill>
                <a:latin typeface="Times New Roman" panose="02020603050405020304" pitchFamily="18" charset="0"/>
                <a:cs typeface="Times New Roman" panose="02020603050405020304" pitchFamily="18" charset="0"/>
              </a:rPr>
              <a:t>Code Implementation</a:t>
            </a:r>
          </a:p>
          <a:p>
            <a:pPr marL="342900" indent="-342900">
              <a:buFont typeface="Wingdings" panose="05000000000000000000" pitchFamily="2" charset="2"/>
              <a:buChar char="§"/>
            </a:pPr>
            <a:r>
              <a:rPr lang="en-US" sz="2800" b="1" dirty="0" smtClean="0">
                <a:solidFill>
                  <a:srgbClr val="002060"/>
                </a:solidFill>
                <a:latin typeface="Times New Roman" panose="02020603050405020304" pitchFamily="18" charset="0"/>
                <a:cs typeface="Times New Roman" panose="02020603050405020304" pitchFamily="18" charset="0"/>
              </a:rPr>
              <a:t>MOTT Integration</a:t>
            </a:r>
          </a:p>
          <a:p>
            <a:pPr marL="342900" indent="-342900">
              <a:buFont typeface="Wingdings" panose="05000000000000000000" pitchFamily="2" charset="2"/>
              <a:buChar char="§"/>
            </a:pPr>
            <a:r>
              <a:rPr lang="en-US" sz="2800" b="1" dirty="0" smtClean="0">
                <a:solidFill>
                  <a:srgbClr val="002060"/>
                </a:solidFill>
                <a:latin typeface="Times New Roman" panose="02020603050405020304" pitchFamily="18" charset="0"/>
                <a:cs typeface="Times New Roman" panose="02020603050405020304" pitchFamily="18" charset="0"/>
              </a:rPr>
              <a:t>Flutter App Interface</a:t>
            </a:r>
          </a:p>
          <a:p>
            <a:pPr marL="342900" indent="-342900">
              <a:buFont typeface="Wingdings" panose="05000000000000000000" pitchFamily="2" charset="2"/>
              <a:buChar char="§"/>
            </a:pPr>
            <a:r>
              <a:rPr lang="en-US" sz="2800" b="1" dirty="0" smtClean="0">
                <a:solidFill>
                  <a:srgbClr val="002060"/>
                </a:solidFill>
                <a:latin typeface="Times New Roman" panose="02020603050405020304" pitchFamily="18" charset="0"/>
                <a:cs typeface="Times New Roman" panose="02020603050405020304" pitchFamily="18" charset="0"/>
              </a:rPr>
              <a:t>References </a:t>
            </a:r>
          </a:p>
          <a:p>
            <a:pPr marL="342900" indent="-342900">
              <a:buFont typeface="Wingdings" panose="05000000000000000000" pitchFamily="2" charset="2"/>
              <a:buChar char="§"/>
            </a:pPr>
            <a:r>
              <a:rPr lang="en-US" sz="2800" b="1" dirty="0" smtClean="0">
                <a:solidFill>
                  <a:srgbClr val="002060"/>
                </a:solidFill>
                <a:latin typeface="Times New Roman" panose="02020603050405020304" pitchFamily="18" charset="0"/>
                <a:cs typeface="Times New Roman" panose="02020603050405020304" pitchFamily="18" charset="0"/>
              </a:rPr>
              <a:t>Acknowledgment</a:t>
            </a:r>
          </a:p>
        </p:txBody>
      </p:sp>
    </p:spTree>
    <p:extLst>
      <p:ext uri="{BB962C8B-B14F-4D97-AF65-F5344CB8AC3E}">
        <p14:creationId xmlns:p14="http://schemas.microsoft.com/office/powerpoint/2010/main" val="18575446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09" y="857182"/>
            <a:ext cx="6311045" cy="1107996"/>
          </a:xfrm>
          <a:prstGeom prst="rect">
            <a:avLst/>
          </a:prstGeom>
          <a:noFill/>
        </p:spPr>
        <p:txBody>
          <a:bodyPr wrap="square" lIns="91440" tIns="45720" rIns="91440" bIns="45720">
            <a:spAutoFit/>
          </a:bodyPr>
          <a:lstStyle/>
          <a:p>
            <a:r>
              <a:rPr lang="en-US" sz="6600" b="1" u="sng"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Project Overview</a:t>
            </a:r>
            <a:endParaRPr lang="en-US" sz="6600" b="1" u="sng"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sp>
        <p:nvSpPr>
          <p:cNvPr id="3" name="TextBox 2"/>
          <p:cNvSpPr txBox="1"/>
          <p:nvPr/>
        </p:nvSpPr>
        <p:spPr>
          <a:xfrm>
            <a:off x="1648496" y="2073499"/>
            <a:ext cx="9800822" cy="4093428"/>
          </a:xfrm>
          <a:prstGeom prst="rect">
            <a:avLst/>
          </a:prstGeom>
          <a:noFill/>
        </p:spPr>
        <p:txBody>
          <a:bodyPr wrap="square" rtlCol="0">
            <a:spAutoFit/>
          </a:bodyPr>
          <a:lstStyle/>
          <a:p>
            <a:r>
              <a:rPr lang="en-US" sz="2400" dirty="0" err="1" smtClean="0">
                <a:solidFill>
                  <a:schemeClr val="accent1">
                    <a:lumMod val="50000"/>
                  </a:schemeClr>
                </a:solidFill>
                <a:latin typeface="Times New Roman"/>
                <a:ea typeface="+mn-lt"/>
                <a:cs typeface="+mn-lt"/>
              </a:rPr>
              <a:t>Azza</a:t>
            </a:r>
            <a:r>
              <a:rPr lang="en-US" sz="2400" dirty="0" smtClean="0">
                <a:solidFill>
                  <a:schemeClr val="accent1">
                    <a:lumMod val="50000"/>
                  </a:schemeClr>
                </a:solidFill>
                <a:latin typeface="Times New Roman"/>
                <a:ea typeface="+mn-lt"/>
                <a:cs typeface="+mn-lt"/>
              </a:rPr>
              <a:t> is an advanced smart car project designed to enhance safety and functionality using a combination of sensors and </a:t>
            </a:r>
            <a:r>
              <a:rPr lang="en-US" sz="2400" dirty="0" err="1" smtClean="0">
                <a:solidFill>
                  <a:schemeClr val="accent1">
                    <a:lumMod val="50000"/>
                  </a:schemeClr>
                </a:solidFill>
                <a:latin typeface="Times New Roman"/>
                <a:ea typeface="+mn-lt"/>
                <a:cs typeface="+mn-lt"/>
              </a:rPr>
              <a:t>IoT</a:t>
            </a:r>
            <a:r>
              <a:rPr lang="en-US" sz="2400" dirty="0" smtClean="0">
                <a:solidFill>
                  <a:schemeClr val="accent1">
                    <a:lumMod val="50000"/>
                  </a:schemeClr>
                </a:solidFill>
                <a:latin typeface="Times New Roman"/>
                <a:ea typeface="+mn-lt"/>
                <a:cs typeface="+mn-lt"/>
              </a:rPr>
              <a:t> technologies. The car integrates an </a:t>
            </a:r>
            <a:r>
              <a:rPr lang="en-US" sz="2400" dirty="0" err="1" smtClean="0">
                <a:solidFill>
                  <a:schemeClr val="accent1">
                    <a:lumMod val="50000"/>
                  </a:schemeClr>
                </a:solidFill>
                <a:latin typeface="Times New Roman"/>
                <a:ea typeface="+mn-lt"/>
                <a:cs typeface="+mn-lt"/>
              </a:rPr>
              <a:t>Arduino</a:t>
            </a:r>
            <a:r>
              <a:rPr lang="en-US" sz="2400" dirty="0" smtClean="0">
                <a:solidFill>
                  <a:schemeClr val="accent1">
                    <a:lumMod val="50000"/>
                  </a:schemeClr>
                </a:solidFill>
                <a:latin typeface="Times New Roman"/>
                <a:ea typeface="+mn-lt"/>
                <a:cs typeface="+mn-lt"/>
              </a:rPr>
              <a:t> Uno and an ESP32 microcontroller to manage and process data from various sensors, ensuring optimal performance and reliability.</a:t>
            </a:r>
            <a:endParaRPr lang="en-US" sz="2400" dirty="0" smtClean="0">
              <a:solidFill>
                <a:schemeClr val="accent1">
                  <a:lumMod val="50000"/>
                </a:schemeClr>
              </a:solidFill>
              <a:latin typeface="Times New Roman"/>
              <a:cs typeface="Times New Roman"/>
            </a:endParaRPr>
          </a:p>
          <a:p>
            <a:r>
              <a:rPr lang="en-US" sz="2400" dirty="0" smtClean="0">
                <a:solidFill>
                  <a:schemeClr val="accent1">
                    <a:lumMod val="50000"/>
                  </a:schemeClr>
                </a:solidFill>
                <a:latin typeface="Times New Roman"/>
                <a:ea typeface="+mn-lt"/>
                <a:cs typeface="+mn-lt"/>
              </a:rPr>
              <a:t>The project aims to create an autonomous vehicle capable of avoiding collisions, detecting fire and movement, and providing real-time feedback through a user-friendly Flutter application. By leveraging a suite of sensors, including ultrasonic, flame, and infrared, along with a buzzer and LCD display, </a:t>
            </a:r>
            <a:r>
              <a:rPr lang="en-US" sz="2400" dirty="0" err="1" smtClean="0">
                <a:solidFill>
                  <a:schemeClr val="accent1">
                    <a:lumMod val="50000"/>
                  </a:schemeClr>
                </a:solidFill>
                <a:latin typeface="Times New Roman"/>
                <a:ea typeface="+mn-lt"/>
                <a:cs typeface="+mn-lt"/>
              </a:rPr>
              <a:t>Azza</a:t>
            </a:r>
            <a:r>
              <a:rPr lang="en-US" sz="2400" dirty="0" smtClean="0">
                <a:solidFill>
                  <a:schemeClr val="accent1">
                    <a:lumMod val="50000"/>
                  </a:schemeClr>
                </a:solidFill>
                <a:latin typeface="Times New Roman"/>
                <a:ea typeface="+mn-lt"/>
                <a:cs typeface="+mn-lt"/>
              </a:rPr>
              <a:t> represents a significant step forward in smart vehicle technology.</a:t>
            </a:r>
            <a:endParaRPr lang="en-US" sz="2400" dirty="0" smtClean="0">
              <a:solidFill>
                <a:schemeClr val="accent1">
                  <a:lumMod val="50000"/>
                </a:schemeClr>
              </a:solidFill>
              <a:latin typeface="Aptos" panose="020B0004020202020204"/>
            </a:endParaRPr>
          </a:p>
          <a:p>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14521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8200" y="717629"/>
            <a:ext cx="7520189" cy="1107996"/>
          </a:xfrm>
          <a:prstGeom prst="rect">
            <a:avLst/>
          </a:prstGeom>
          <a:noFill/>
        </p:spPr>
        <p:txBody>
          <a:bodyPr wrap="square" lIns="91440" tIns="45720" rIns="91440" bIns="45720">
            <a:spAutoFit/>
          </a:bodyPr>
          <a:lstStyle/>
          <a:p>
            <a:r>
              <a:rPr lang="en-US" sz="6600" b="1" u="sng"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Technology Stack</a:t>
            </a:r>
            <a:endParaRPr lang="en-US" sz="6600" b="1" u="sng"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pic>
        <p:nvPicPr>
          <p:cNvPr id="9" name="Content Placeholder 3"/>
          <p:cNvPicPr>
            <a:picLocks noGrp="1" noChangeAspect="1"/>
          </p:cNvPicPr>
          <p:nvPr>
            <p:ph idx="1"/>
          </p:nvPr>
        </p:nvPicPr>
        <p:blipFill>
          <a:blip r:embed="rId2"/>
          <a:stretch>
            <a:fillRect/>
          </a:stretch>
        </p:blipFill>
        <p:spPr>
          <a:xfrm>
            <a:off x="4656119" y="3532657"/>
            <a:ext cx="2743200" cy="2743200"/>
          </a:xfrm>
          <a:prstGeom prst="rect">
            <a:avLst/>
          </a:prstGeom>
        </p:spPr>
      </p:pic>
      <p:pic>
        <p:nvPicPr>
          <p:cNvPr id="10" name="Picture 9"/>
          <p:cNvPicPr>
            <a:picLocks noChangeAspect="1"/>
          </p:cNvPicPr>
          <p:nvPr/>
        </p:nvPicPr>
        <p:blipFill>
          <a:blip r:embed="rId3"/>
          <a:stretch>
            <a:fillRect/>
          </a:stretch>
        </p:blipFill>
        <p:spPr>
          <a:xfrm>
            <a:off x="8043079" y="1307541"/>
            <a:ext cx="2743200" cy="2743200"/>
          </a:xfrm>
          <a:prstGeom prst="rect">
            <a:avLst/>
          </a:prstGeom>
        </p:spPr>
      </p:pic>
      <p:sp>
        <p:nvSpPr>
          <p:cNvPr id="11" name="TextBox 10"/>
          <p:cNvSpPr txBox="1"/>
          <p:nvPr/>
        </p:nvSpPr>
        <p:spPr>
          <a:xfrm>
            <a:off x="1094704" y="1978177"/>
            <a:ext cx="5434885" cy="2246769"/>
          </a:xfrm>
          <a:prstGeom prst="rect">
            <a:avLst/>
          </a:prstGeom>
          <a:noFill/>
        </p:spPr>
        <p:txBody>
          <a:bodyPr wrap="square" rtlCol="0">
            <a:spAutoFit/>
          </a:bodyPr>
          <a:lstStyle/>
          <a:p>
            <a:r>
              <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Hardware</a:t>
            </a:r>
          </a:p>
          <a:p>
            <a:endParaRPr lang="en-US" sz="3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Microcontrollers:</a:t>
            </a:r>
          </a:p>
          <a:p>
            <a:pPr marL="971550" lvl="1" indent="-514350">
              <a:buFont typeface="Wingdings" panose="05000000000000000000" pitchFamily="2" charset="2"/>
              <a:buChar char="q"/>
            </a:pPr>
            <a:r>
              <a:rPr lang="en-US" sz="2400" dirty="0" err="1"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a:t>
            </a:r>
            <a:r>
              <a:rPr lang="en-US" sz="2400" dirty="0" err="1" smtClean="0">
                <a:latin typeface="Times New Roman" panose="02020603050405020304" pitchFamily="18" charset="0"/>
                <a:cs typeface="Times New Roman" panose="02020603050405020304" pitchFamily="18" charset="0"/>
              </a:rPr>
              <a:t>rduino</a:t>
            </a:r>
            <a:r>
              <a:rPr lang="en-US" sz="2400" dirty="0" smtClean="0">
                <a:latin typeface="Times New Roman" panose="02020603050405020304" pitchFamily="18" charset="0"/>
                <a:cs typeface="Times New Roman" panose="02020603050405020304" pitchFamily="18" charset="0"/>
              </a:rPr>
              <a:t> Uno</a:t>
            </a: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Esp32</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3294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275267" y="2588233"/>
            <a:ext cx="5434885" cy="3108543"/>
          </a:xfrm>
          <a:prstGeom prst="rect">
            <a:avLst/>
          </a:prstGeom>
          <a:noFill/>
        </p:spPr>
        <p:txBody>
          <a:bodyPr wrap="square" rtlCol="0">
            <a:spAutoFit/>
          </a:bodyPr>
          <a:lstStyle/>
          <a:p>
            <a:pPr marL="342900" indent="-342900">
              <a:buFont typeface="Wingdings" panose="05000000000000000000" pitchFamily="2" charset="2"/>
              <a:buChar char="§"/>
            </a:pPr>
            <a:r>
              <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Sensors:</a:t>
            </a: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IR sensor</a:t>
            </a: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Flame </a:t>
            </a:r>
            <a:r>
              <a:rPr lang="en-US" sz="2400" dirty="0" smtClean="0">
                <a:latin typeface="Times New Roman" panose="02020603050405020304" pitchFamily="18" charset="0"/>
                <a:cs typeface="Times New Roman" panose="02020603050405020304" pitchFamily="18" charset="0"/>
              </a:rPr>
              <a:t>sensor</a:t>
            </a:r>
            <a:endParaRPr lang="en-US" sz="2400" dirty="0" smtClean="0">
              <a:latin typeface="Times New Roman" panose="02020603050405020304" pitchFamily="18" charset="0"/>
              <a:cs typeface="Times New Roman" panose="02020603050405020304" pitchFamily="18" charset="0"/>
            </a:endParaRP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DHT11 sensor</a:t>
            </a: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Ultrasonic </a:t>
            </a:r>
            <a:r>
              <a:rPr lang="en-US" sz="2400" dirty="0" smtClean="0">
                <a:latin typeface="Times New Roman" panose="02020603050405020304" pitchFamily="18" charset="0"/>
                <a:cs typeface="Times New Roman" panose="02020603050405020304" pitchFamily="18" charset="0"/>
              </a:rPr>
              <a:t>sensor</a:t>
            </a: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LDR sensor</a:t>
            </a:r>
            <a:endParaRPr lang="en-US" sz="2400" dirty="0" smtClean="0">
              <a:latin typeface="Times New Roman" panose="02020603050405020304" pitchFamily="18" charset="0"/>
              <a:cs typeface="Times New Roman" panose="02020603050405020304" pitchFamily="18" charset="0"/>
            </a:endParaRPr>
          </a:p>
          <a:p>
            <a:pPr marL="971550" lvl="1" indent="-514350">
              <a:buFont typeface="Wingdings" panose="05000000000000000000" pitchFamily="2" charset="2"/>
              <a:buChar char="q"/>
            </a:pPr>
            <a:endParaRPr lang="en-US" sz="2400" dirty="0" smtClean="0">
              <a:latin typeface="Times New Roman" panose="02020603050405020304" pitchFamily="18" charset="0"/>
              <a:cs typeface="Times New Roman" panose="02020603050405020304" pitchFamily="18" charset="0"/>
            </a:endParaRPr>
          </a:p>
          <a:p>
            <a:pPr marL="971550" lvl="1" indent="-514350">
              <a:buFont typeface="Wingdings" panose="05000000000000000000" pitchFamily="2" charset="2"/>
              <a:buChar char="q"/>
            </a:pPr>
            <a:endParaRPr lang="en-GB"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276353" y="2124873"/>
            <a:ext cx="1720619" cy="1843520"/>
          </a:xfrm>
          <a:prstGeom prst="rect">
            <a:avLst/>
          </a:prstGeom>
        </p:spPr>
      </p:pic>
      <p:pic>
        <p:nvPicPr>
          <p:cNvPr id="4" name="Picture 3"/>
          <p:cNvPicPr>
            <a:picLocks noChangeAspect="1"/>
          </p:cNvPicPr>
          <p:nvPr/>
        </p:nvPicPr>
        <p:blipFill>
          <a:blip r:embed="rId3"/>
          <a:stretch>
            <a:fillRect/>
          </a:stretch>
        </p:blipFill>
        <p:spPr>
          <a:xfrm>
            <a:off x="838200" y="4267641"/>
            <a:ext cx="1720616" cy="1843517"/>
          </a:xfrm>
          <a:prstGeom prst="rect">
            <a:avLst/>
          </a:prstGeom>
        </p:spPr>
      </p:pic>
      <p:pic>
        <p:nvPicPr>
          <p:cNvPr id="5" name="Picture 4"/>
          <p:cNvPicPr>
            <a:picLocks noChangeAspect="1"/>
          </p:cNvPicPr>
          <p:nvPr/>
        </p:nvPicPr>
        <p:blipFill rotWithShape="1">
          <a:blip r:embed="rId4"/>
          <a:srcRect l="41162" t="51716" r="53423" b="28918"/>
          <a:stretch/>
        </p:blipFill>
        <p:spPr>
          <a:xfrm>
            <a:off x="838200" y="2124873"/>
            <a:ext cx="1720617" cy="1843520"/>
          </a:xfrm>
          <a:prstGeom prst="rect">
            <a:avLst/>
          </a:prstGeom>
        </p:spPr>
      </p:pic>
      <p:pic>
        <p:nvPicPr>
          <p:cNvPr id="7" name="Picture 6"/>
          <p:cNvPicPr>
            <a:picLocks noChangeAspect="1"/>
          </p:cNvPicPr>
          <p:nvPr/>
        </p:nvPicPr>
        <p:blipFill>
          <a:blip r:embed="rId5"/>
          <a:stretch>
            <a:fillRect/>
          </a:stretch>
        </p:blipFill>
        <p:spPr>
          <a:xfrm>
            <a:off x="4276353" y="4267639"/>
            <a:ext cx="1720618" cy="1843519"/>
          </a:xfrm>
          <a:prstGeom prst="rect">
            <a:avLst/>
          </a:prstGeom>
        </p:spPr>
      </p:pic>
      <p:sp>
        <p:nvSpPr>
          <p:cNvPr id="13" name="Rectangle 12"/>
          <p:cNvSpPr/>
          <p:nvPr/>
        </p:nvSpPr>
        <p:spPr>
          <a:xfrm>
            <a:off x="838200" y="717629"/>
            <a:ext cx="7520189" cy="1107996"/>
          </a:xfrm>
          <a:prstGeom prst="rect">
            <a:avLst/>
          </a:prstGeom>
          <a:noFill/>
        </p:spPr>
        <p:txBody>
          <a:bodyPr wrap="square" lIns="91440" tIns="45720" rIns="91440" bIns="45720">
            <a:spAutoFit/>
          </a:bodyPr>
          <a:lstStyle/>
          <a:p>
            <a:r>
              <a:rPr lang="en-US" sz="6600" b="1" u="sng"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Technology Stack</a:t>
            </a:r>
            <a:endParaRPr lang="en-US" sz="6600" b="1" u="sng"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pic>
        <p:nvPicPr>
          <p:cNvPr id="1026" name="Picture 2" descr="Arduino Resistance LDR CDS Light-Dependent Resistor Photoresistor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01846" y="3328307"/>
            <a:ext cx="1628396" cy="162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1150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8200" y="2066994"/>
            <a:ext cx="5434885" cy="3108543"/>
          </a:xfrm>
          <a:prstGeom prst="rect">
            <a:avLst/>
          </a:prstGeom>
          <a:noFill/>
        </p:spPr>
        <p:txBody>
          <a:bodyPr wrap="square" rtlCol="0">
            <a:spAutoFit/>
          </a:bodyPr>
          <a:lstStyle/>
          <a:p>
            <a:pPr marL="342900" indent="-342900">
              <a:buFont typeface="Wingdings" panose="05000000000000000000" pitchFamily="2" charset="2"/>
              <a:buChar char="§"/>
            </a:pPr>
            <a:r>
              <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Actuators and Indicators:</a:t>
            </a: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DC motors</a:t>
            </a: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Servo motor</a:t>
            </a: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Buzzer</a:t>
            </a: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LED</a:t>
            </a: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LCD</a:t>
            </a:r>
          </a:p>
          <a:p>
            <a:pPr marL="971550" lvl="1" indent="-514350">
              <a:buFont typeface="Wingdings" panose="05000000000000000000" pitchFamily="2" charset="2"/>
              <a:buChar char="q"/>
            </a:pPr>
            <a:endParaRPr lang="en-US" sz="2400" dirty="0" smtClean="0">
              <a:latin typeface="Times New Roman" panose="02020603050405020304" pitchFamily="18" charset="0"/>
              <a:cs typeface="Times New Roman" panose="02020603050405020304" pitchFamily="18" charset="0"/>
            </a:endParaRPr>
          </a:p>
          <a:p>
            <a:pPr marL="971550" lvl="1" indent="-514350">
              <a:buFont typeface="Wingdings" panose="05000000000000000000" pitchFamily="2" charset="2"/>
              <a:buChar char="q"/>
            </a:pPr>
            <a:endParaRPr lang="en-GB"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3085" y="2075340"/>
            <a:ext cx="1720619" cy="172061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583" y="4649485"/>
            <a:ext cx="1720616" cy="128702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07016" y="2066994"/>
            <a:ext cx="1720617" cy="17206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07016" y="4646042"/>
            <a:ext cx="1720618" cy="1290463"/>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62528" y="3795959"/>
            <a:ext cx="2594602" cy="2140546"/>
          </a:xfrm>
          <a:prstGeom prst="rect">
            <a:avLst/>
          </a:prstGeom>
        </p:spPr>
      </p:pic>
      <p:sp>
        <p:nvSpPr>
          <p:cNvPr id="9" name="Rectangle 8"/>
          <p:cNvSpPr/>
          <p:nvPr/>
        </p:nvSpPr>
        <p:spPr>
          <a:xfrm>
            <a:off x="838200" y="717629"/>
            <a:ext cx="7520189" cy="1107996"/>
          </a:xfrm>
          <a:prstGeom prst="rect">
            <a:avLst/>
          </a:prstGeom>
          <a:noFill/>
        </p:spPr>
        <p:txBody>
          <a:bodyPr wrap="square" lIns="91440" tIns="45720" rIns="91440" bIns="45720">
            <a:spAutoFit/>
          </a:bodyPr>
          <a:lstStyle/>
          <a:p>
            <a:r>
              <a:rPr lang="en-US" sz="6600" b="1" u="sng"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Technology Stack</a:t>
            </a:r>
            <a:endParaRPr lang="en-US" sz="6600" b="1" u="sng"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1258162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8200" y="2066994"/>
            <a:ext cx="5434885" cy="2062103"/>
          </a:xfrm>
          <a:prstGeom prst="rect">
            <a:avLst/>
          </a:prstGeom>
          <a:noFill/>
        </p:spPr>
        <p:txBody>
          <a:bodyPr wrap="square" rtlCol="0">
            <a:spAutoFit/>
          </a:bodyPr>
          <a:lstStyle/>
          <a:p>
            <a:pPr marL="342900" indent="-342900">
              <a:buFont typeface="Wingdings" panose="05000000000000000000" pitchFamily="2" charset="2"/>
              <a:buChar char="§"/>
            </a:pPr>
            <a:r>
              <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Driver and Controller:</a:t>
            </a:r>
          </a:p>
          <a:p>
            <a:endParaRPr lang="en-US" sz="28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971550" lvl="1" indent="-514350">
              <a:buFont typeface="Wingdings" panose="05000000000000000000" pitchFamily="2" charset="2"/>
              <a:buChar char="q"/>
            </a:pPr>
            <a:r>
              <a:rPr lang="en-US" sz="2400" dirty="0" smtClean="0">
                <a:latin typeface="Times New Roman" panose="02020603050405020304" pitchFamily="18" charset="0"/>
                <a:cs typeface="Times New Roman" panose="02020603050405020304" pitchFamily="18" charset="0"/>
              </a:rPr>
              <a:t>L298N driver</a:t>
            </a:r>
          </a:p>
          <a:p>
            <a:pPr lvl="1"/>
            <a:endParaRPr lang="en-US" sz="2400" dirty="0" smtClean="0">
              <a:latin typeface="Times New Roman" panose="02020603050405020304" pitchFamily="18" charset="0"/>
              <a:cs typeface="Times New Roman" panose="02020603050405020304" pitchFamily="18" charset="0"/>
            </a:endParaRPr>
          </a:p>
          <a:p>
            <a:pPr marL="971550" lvl="1" indent="-514350">
              <a:buFont typeface="Wingdings" panose="05000000000000000000" pitchFamily="2" charset="2"/>
              <a:buChar char="q"/>
            </a:pPr>
            <a:endParaRPr lang="en-GB"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573" y="3769273"/>
            <a:ext cx="3600138" cy="2400091"/>
          </a:xfrm>
          <a:prstGeom prst="rect">
            <a:avLst/>
          </a:prstGeom>
        </p:spPr>
      </p:pic>
      <p:pic>
        <p:nvPicPr>
          <p:cNvPr id="8" name="Picture 7"/>
          <p:cNvPicPr>
            <a:picLocks noChangeAspect="1"/>
          </p:cNvPicPr>
          <p:nvPr/>
        </p:nvPicPr>
        <p:blipFill rotWithShape="1">
          <a:blip r:embed="rId3"/>
          <a:srcRect l="26097" t="24645" r="30808" b="55963"/>
          <a:stretch/>
        </p:blipFill>
        <p:spPr>
          <a:xfrm>
            <a:off x="6858000" y="2066994"/>
            <a:ext cx="3627905" cy="2902325"/>
          </a:xfrm>
          <a:prstGeom prst="rect">
            <a:avLst/>
          </a:prstGeom>
        </p:spPr>
      </p:pic>
      <p:sp>
        <p:nvSpPr>
          <p:cNvPr id="10" name="Rectangle 9"/>
          <p:cNvSpPr/>
          <p:nvPr/>
        </p:nvSpPr>
        <p:spPr>
          <a:xfrm>
            <a:off x="838200" y="717629"/>
            <a:ext cx="7520189" cy="1107996"/>
          </a:xfrm>
          <a:prstGeom prst="rect">
            <a:avLst/>
          </a:prstGeom>
          <a:noFill/>
        </p:spPr>
        <p:txBody>
          <a:bodyPr wrap="square" lIns="91440" tIns="45720" rIns="91440" bIns="45720">
            <a:spAutoFit/>
          </a:bodyPr>
          <a:lstStyle/>
          <a:p>
            <a:r>
              <a:rPr lang="en-US" sz="6600" b="1" u="sng" spc="50" dirty="0" smtClean="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rPr>
              <a:t>Technology Stack</a:t>
            </a:r>
            <a:endParaRPr lang="en-US" sz="6600" b="1" u="sng" spc="50" dirty="0">
              <a:ln w="0">
                <a:solidFill>
                  <a:schemeClr val="accent1">
                    <a:lumMod val="50000"/>
                  </a:schemeClr>
                </a:solidFill>
              </a:ln>
              <a:solidFill>
                <a:schemeClr val="accent1">
                  <a:lumMod val="50000"/>
                </a:schemeClr>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01583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TotalTime>
  <Words>596</Words>
  <Application>Microsoft Office PowerPoint</Application>
  <PresentationFormat>Widescreen</PresentationFormat>
  <Paragraphs>124</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Aptos</vt:lpstr>
      <vt:lpstr>Arial</vt:lpstr>
      <vt:lpstr>Calibri</vt:lpstr>
      <vt:lpstr>Calibri Light</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2B</dc:creator>
  <cp:lastModifiedBy>2B</cp:lastModifiedBy>
  <cp:revision>62</cp:revision>
  <dcterms:created xsi:type="dcterms:W3CDTF">2024-09-12T18:27:34Z</dcterms:created>
  <dcterms:modified xsi:type="dcterms:W3CDTF">2024-09-13T21:59:57Z</dcterms:modified>
</cp:coreProperties>
</file>